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4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5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6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7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309" r:id="rId8"/>
    <p:sldId id="310" r:id="rId9"/>
    <p:sldId id="311" r:id="rId10"/>
    <p:sldId id="308" r:id="rId11"/>
    <p:sldId id="330" r:id="rId12"/>
    <p:sldId id="313" r:id="rId13"/>
    <p:sldId id="327" r:id="rId14"/>
    <p:sldId id="307" r:id="rId15"/>
    <p:sldId id="329" r:id="rId16"/>
    <p:sldId id="326" r:id="rId17"/>
    <p:sldId id="314" r:id="rId18"/>
    <p:sldId id="315" r:id="rId19"/>
    <p:sldId id="270" r:id="rId20"/>
    <p:sldId id="268" r:id="rId21"/>
    <p:sldId id="318" r:id="rId22"/>
    <p:sldId id="320" r:id="rId23"/>
    <p:sldId id="319" r:id="rId24"/>
    <p:sldId id="316" r:id="rId25"/>
    <p:sldId id="328" r:id="rId26"/>
    <p:sldId id="325" r:id="rId27"/>
    <p:sldId id="321" r:id="rId28"/>
    <p:sldId id="322" r:id="rId29"/>
    <p:sldId id="323" r:id="rId30"/>
    <p:sldId id="324" r:id="rId31"/>
  </p:sldIdLst>
  <p:sldSz cx="9144000" cy="5143500" type="screen16x9"/>
  <p:notesSz cx="6858000" cy="9144000"/>
  <p:embeddedFontLst>
    <p:embeddedFont>
      <p:font typeface="Montserrat" pitchFamily="2" charset="77"/>
      <p:regular r:id="rId33"/>
      <p:bold r:id="rId34"/>
      <p:italic r:id="rId35"/>
      <p:boldItalic r:id="rId36"/>
    </p:embeddedFont>
    <p:embeddedFont>
      <p:font typeface="Montserrat Black" pitchFamily="2" charset="77"/>
      <p:regular r:id="rId37"/>
      <p:bold r:id="rId38"/>
      <p:italic r:id="rId39"/>
      <p:boldItalic r:id="rId40"/>
    </p:embeddedFont>
    <p:embeddedFont>
      <p:font typeface="Montserrat ExtraLight" pitchFamily="2" charset="77"/>
      <p:regular r:id="rId41"/>
      <p:bold r:id="rId42"/>
      <p:italic r:id="rId43"/>
      <p:boldItalic r:id="rId44"/>
    </p:embeddedFont>
    <p:embeddedFont>
      <p:font typeface="Montserrat Thin" pitchFamily="2" charset="77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172C"/>
    <a:srgbClr val="D6614D"/>
    <a:srgbClr val="984DA3"/>
    <a:srgbClr val="73AAD0"/>
    <a:srgbClr val="0371B1"/>
    <a:srgbClr val="B3DF89"/>
    <a:srgbClr val="0AC956"/>
    <a:srgbClr val="026937"/>
    <a:srgbClr val="CBB1D5"/>
    <a:srgbClr val="D661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D1BA7B-F270-400B-B93F-B8B2F3CF46C4}">
  <a:tblStyle styleId="{93D1BA7B-F270-400B-B93F-B8B2F3CF46C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71"/>
    <p:restoredTop sz="94712"/>
  </p:normalViewPr>
  <p:slideViewPr>
    <p:cSldViewPr snapToGrid="0" snapToObjects="1" showGuides="1">
      <p:cViewPr varScale="1">
        <p:scale>
          <a:sx n="154" d="100"/>
          <a:sy n="154" d="100"/>
        </p:scale>
        <p:origin x="192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5.0000000000000001E-4</c:v>
                </c:pt>
                <c:pt idx="1">
                  <c:v>0.64510000000000001</c:v>
                </c:pt>
                <c:pt idx="2">
                  <c:v>0.26169999999999999</c:v>
                </c:pt>
                <c:pt idx="3">
                  <c:v>5.4300000000000001E-2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9C-164E-96BC-71B4BBF2CF0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2.9999999999999997E-4</c:v>
                </c:pt>
                <c:pt idx="1">
                  <c:v>0.60819999999999996</c:v>
                </c:pt>
                <c:pt idx="2">
                  <c:v>0.3301</c:v>
                </c:pt>
                <c:pt idx="3">
                  <c:v>2.3E-2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9C-164E-96BC-71B4BBF2CF0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Sheet1!$D$2:$D$5</c:f>
              <c:numCache>
                <c:formatCode>0%</c:formatCode>
                <c:ptCount val="4"/>
                <c:pt idx="0">
                  <c:v>2.0000000000000001E-4</c:v>
                </c:pt>
                <c:pt idx="1">
                  <c:v>0.65910000000000002</c:v>
                </c:pt>
                <c:pt idx="2">
                  <c:v>0.27160000000000001</c:v>
                </c:pt>
                <c:pt idx="3">
                  <c:v>3.0599999999999999E-2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A9C-164E-96BC-71B4BBF2CF0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Sheet1!$E$2:$E$5</c:f>
              <c:numCache>
                <c:formatCode>0%</c:formatCode>
                <c:ptCount val="4"/>
                <c:pt idx="0">
                  <c:v>8.9700000000000002E-2</c:v>
                </c:pt>
                <c:pt idx="1">
                  <c:v>0.6351</c:v>
                </c:pt>
                <c:pt idx="2">
                  <c:v>0.19600000000000001</c:v>
                </c:pt>
                <c:pt idx="3">
                  <c:v>4.07E-2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A9C-164E-96BC-71B4BBF2CF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4423392388451446"/>
          <c:y val="1.2855876466693391E-2"/>
          <c:w val="0.15111548556430449"/>
          <c:h val="0.28944187847204444"/>
        </c:manualLayout>
      </c:layout>
      <c:overlay val="0"/>
      <c:spPr>
        <a:solidFill>
          <a:schemeClr val="dk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DAB-2C4F-9945-DA46772DA087}"/>
              </c:ext>
            </c:extLst>
          </c:dPt>
          <c:dPt>
            <c:idx val="1"/>
            <c:invertIfNegative val="0"/>
            <c:bubble3D val="0"/>
            <c:spPr>
              <a:solidFill>
                <a:srgbClr val="9D581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DAB-2C4F-9945-DA46772DA087}"/>
              </c:ext>
            </c:extLst>
          </c:dPt>
          <c:dPt>
            <c:idx val="2"/>
            <c:invertIfNegative val="0"/>
            <c:bubble3D val="0"/>
            <c:spPr>
              <a:solidFill>
                <a:srgbClr val="4E8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DAB-2C4F-9945-DA46772DA087}"/>
              </c:ext>
            </c:extLst>
          </c:dPt>
          <c:dPt>
            <c:idx val="3"/>
            <c:invertIfNegative val="0"/>
            <c:bubble3D val="0"/>
            <c:spPr>
              <a:solidFill>
                <a:srgbClr val="94165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DAB-2C4F-9945-DA46772DA087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5037</c:v>
                </c:pt>
                <c:pt idx="1">
                  <c:v>3681</c:v>
                </c:pt>
                <c:pt idx="2">
                  <c:v>3714</c:v>
                </c:pt>
                <c:pt idx="3">
                  <c:v>4737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DAB-2C4F-9945-DA46772DA0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86993455"/>
        <c:axId val="686995087"/>
      </c:barChart>
      <c:catAx>
        <c:axId val="6869934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5087"/>
        <c:crosses val="autoZero"/>
        <c:auto val="1"/>
        <c:lblAlgn val="ctr"/>
        <c:lblOffset val="100"/>
        <c:noMultiLvlLbl val="0"/>
      </c:catAx>
      <c:valAx>
        <c:axId val="686995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34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6F7-6E41-80E5-FC982C68B8B4}"/>
              </c:ext>
            </c:extLst>
          </c:dPt>
          <c:dPt>
            <c:idx val="1"/>
            <c:invertIfNegative val="0"/>
            <c:bubble3D val="0"/>
            <c:spPr>
              <a:solidFill>
                <a:srgbClr val="9D581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6F7-6E41-80E5-FC982C68B8B4}"/>
              </c:ext>
            </c:extLst>
          </c:dPt>
          <c:dPt>
            <c:idx val="2"/>
            <c:invertIfNegative val="0"/>
            <c:bubble3D val="0"/>
            <c:spPr>
              <a:solidFill>
                <a:srgbClr val="4E8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6F7-6E41-80E5-FC982C68B8B4}"/>
              </c:ext>
            </c:extLst>
          </c:dPt>
          <c:dPt>
            <c:idx val="3"/>
            <c:invertIfNegative val="0"/>
            <c:bubble3D val="0"/>
            <c:spPr>
              <a:solidFill>
                <a:srgbClr val="94165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6F7-6E41-80E5-FC982C68B8B4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76131</c:v>
                </c:pt>
                <c:pt idx="1">
                  <c:v>38440</c:v>
                </c:pt>
                <c:pt idx="2">
                  <c:v>46203</c:v>
                </c:pt>
                <c:pt idx="3">
                  <c:v>44799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6F7-6E41-80E5-FC982C68B8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86993455"/>
        <c:axId val="686995087"/>
      </c:barChart>
      <c:catAx>
        <c:axId val="6869934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5087"/>
        <c:crosses val="autoZero"/>
        <c:auto val="1"/>
        <c:lblAlgn val="ctr"/>
        <c:lblOffset val="100"/>
        <c:noMultiLvlLbl val="0"/>
      </c:catAx>
      <c:valAx>
        <c:axId val="686995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34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DAB-2C4F-9945-DA46772DA087}"/>
              </c:ext>
            </c:extLst>
          </c:dPt>
          <c:dPt>
            <c:idx val="1"/>
            <c:invertIfNegative val="0"/>
            <c:bubble3D val="0"/>
            <c:spPr>
              <a:solidFill>
                <a:srgbClr val="9D581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DAB-2C4F-9945-DA46772DA087}"/>
              </c:ext>
            </c:extLst>
          </c:dPt>
          <c:dPt>
            <c:idx val="2"/>
            <c:invertIfNegative val="0"/>
            <c:bubble3D val="0"/>
            <c:spPr>
              <a:solidFill>
                <a:srgbClr val="4E8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DAB-2C4F-9945-DA46772DA087}"/>
              </c:ext>
            </c:extLst>
          </c:dPt>
          <c:dPt>
            <c:idx val="3"/>
            <c:invertIfNegative val="0"/>
            <c:bubble3D val="0"/>
            <c:spPr>
              <a:solidFill>
                <a:srgbClr val="94165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DAB-2C4F-9945-DA46772DA087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5037</c:v>
                </c:pt>
                <c:pt idx="1">
                  <c:v>3681</c:v>
                </c:pt>
                <c:pt idx="2">
                  <c:v>3714</c:v>
                </c:pt>
                <c:pt idx="3">
                  <c:v>4737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DAB-2C4F-9945-DA46772DA0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86993455"/>
        <c:axId val="686995087"/>
      </c:barChart>
      <c:catAx>
        <c:axId val="6869934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5087"/>
        <c:crosses val="autoZero"/>
        <c:auto val="1"/>
        <c:lblAlgn val="ctr"/>
        <c:lblOffset val="100"/>
        <c:noMultiLvlLbl val="0"/>
      </c:catAx>
      <c:valAx>
        <c:axId val="686995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34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5.0000000000000001E-4</c:v>
                </c:pt>
                <c:pt idx="1">
                  <c:v>0.64510000000000001</c:v>
                </c:pt>
                <c:pt idx="2">
                  <c:v>0.26169999999999999</c:v>
                </c:pt>
                <c:pt idx="3">
                  <c:v>5.4300000000000001E-2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9C-164E-96BC-71B4BBF2CF0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2.9999999999999997E-4</c:v>
                </c:pt>
                <c:pt idx="1">
                  <c:v>0.60819999999999996</c:v>
                </c:pt>
                <c:pt idx="2">
                  <c:v>0.3301</c:v>
                </c:pt>
                <c:pt idx="3">
                  <c:v>2.3E-2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9C-164E-96BC-71B4BBF2CF0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Sheet1!$D$2:$D$5</c:f>
              <c:numCache>
                <c:formatCode>0%</c:formatCode>
                <c:ptCount val="4"/>
                <c:pt idx="0">
                  <c:v>2.0000000000000001E-4</c:v>
                </c:pt>
                <c:pt idx="1">
                  <c:v>0.65910000000000002</c:v>
                </c:pt>
                <c:pt idx="2">
                  <c:v>0.27160000000000001</c:v>
                </c:pt>
                <c:pt idx="3">
                  <c:v>3.0599999999999999E-2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A9C-164E-96BC-71B4BBF2CF0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Sheet1!$E$2:$E$5</c:f>
              <c:numCache>
                <c:formatCode>0%</c:formatCode>
                <c:ptCount val="4"/>
                <c:pt idx="0">
                  <c:v>8.9700000000000002E-2</c:v>
                </c:pt>
                <c:pt idx="1">
                  <c:v>0.6351</c:v>
                </c:pt>
                <c:pt idx="2">
                  <c:v>0.19600000000000001</c:v>
                </c:pt>
                <c:pt idx="3">
                  <c:v>4.07E-2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A9C-164E-96BC-71B4BBF2CF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4423392388451446"/>
          <c:y val="1.2855876466693391E-2"/>
          <c:w val="0.15111548556430449"/>
          <c:h val="0.28944187847204444"/>
        </c:manualLayout>
      </c:layout>
      <c:overlay val="0"/>
      <c:spPr>
        <a:solidFill>
          <a:schemeClr val="dk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5.9999999999999995E-4</c:v>
                </c:pt>
                <c:pt idx="1">
                  <c:v>0.623</c:v>
                </c:pt>
                <c:pt idx="2">
                  <c:v>0.36520000000000002</c:v>
                </c:pt>
                <c:pt idx="3">
                  <c:v>1.11E-2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C0-6943-B185-A59621B1F9D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2.0000000000000001E-4</c:v>
                </c:pt>
                <c:pt idx="1">
                  <c:v>0.60229999999999995</c:v>
                </c:pt>
                <c:pt idx="2">
                  <c:v>0.38900000000000001</c:v>
                </c:pt>
                <c:pt idx="3">
                  <c:v>8.5000000000000006E-3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0C0-6943-B185-A59621B1F9D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Sheet1!$D$2:$D$5</c:f>
              <c:numCache>
                <c:formatCode>0%</c:formatCode>
                <c:ptCount val="4"/>
                <c:pt idx="0">
                  <c:v>1E-4</c:v>
                </c:pt>
                <c:pt idx="1">
                  <c:v>0.64690000000000003</c:v>
                </c:pt>
                <c:pt idx="2">
                  <c:v>0.33610000000000001</c:v>
                </c:pt>
                <c:pt idx="3">
                  <c:v>1.6899999999999998E-2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0C0-6943-B185-A59621B1F9D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Sheet1!$E$2:$E$5</c:f>
              <c:numCache>
                <c:formatCode>0%</c:formatCode>
                <c:ptCount val="4"/>
                <c:pt idx="0">
                  <c:v>7.1999999999999995E-2</c:v>
                </c:pt>
                <c:pt idx="1">
                  <c:v>0.8</c:v>
                </c:pt>
                <c:pt idx="2">
                  <c:v>0.10539999999999999</c:v>
                </c:pt>
                <c:pt idx="3">
                  <c:v>2.2700000000000001E-2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0C0-6943-B185-A59621B1F9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5.9999999999999995E-4</c:v>
                </c:pt>
                <c:pt idx="1">
                  <c:v>0.69069999999999998</c:v>
                </c:pt>
                <c:pt idx="2">
                  <c:v>0.27929999999999999</c:v>
                </c:pt>
                <c:pt idx="3">
                  <c:v>2.93E-2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7B-EA44-A64C-1B5AAABF7A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1.1000000000000001E-3</c:v>
                </c:pt>
                <c:pt idx="1">
                  <c:v>0.62739999999999996</c:v>
                </c:pt>
                <c:pt idx="2">
                  <c:v>0.33229999999999998</c:v>
                </c:pt>
                <c:pt idx="3">
                  <c:v>3.9300000000000002E-2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7B-EA44-A64C-1B5AAABF7AD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Sheet1!$D$2:$D$5</c:f>
              <c:numCache>
                <c:formatCode>0%</c:formatCode>
                <c:ptCount val="4"/>
                <c:pt idx="0">
                  <c:v>0</c:v>
                </c:pt>
                <c:pt idx="1">
                  <c:v>0.627</c:v>
                </c:pt>
                <c:pt idx="2">
                  <c:v>0.30640000000000001</c:v>
                </c:pt>
                <c:pt idx="3">
                  <c:v>6.6600000000000006E-2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7B-EA44-A64C-1B5AAABF7AD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Sheet1!$E$2:$E$5</c:f>
              <c:numCache>
                <c:formatCode>0%</c:formatCode>
                <c:ptCount val="4"/>
                <c:pt idx="0">
                  <c:v>3.5900000000000001E-2</c:v>
                </c:pt>
                <c:pt idx="1">
                  <c:v>0.18229999999999999</c:v>
                </c:pt>
                <c:pt idx="2">
                  <c:v>0.72760000000000002</c:v>
                </c:pt>
                <c:pt idx="3">
                  <c:v>5.4199999999999998E-2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67B-EA44-A64C-1B5AAABF7A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5.9999999999999995E-4</c:v>
                </c:pt>
                <c:pt idx="1">
                  <c:v>0.623</c:v>
                </c:pt>
                <c:pt idx="2">
                  <c:v>0.36520000000000002</c:v>
                </c:pt>
                <c:pt idx="3">
                  <c:v>1.11E-2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C0-6943-B185-A59621B1F9D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2.0000000000000001E-4</c:v>
                </c:pt>
                <c:pt idx="1">
                  <c:v>0.60229999999999995</c:v>
                </c:pt>
                <c:pt idx="2">
                  <c:v>0.38900000000000001</c:v>
                </c:pt>
                <c:pt idx="3">
                  <c:v>8.5000000000000006E-3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0C0-6943-B185-A59621B1F9D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Sheet1!$D$2:$D$5</c:f>
              <c:numCache>
                <c:formatCode>0%</c:formatCode>
                <c:ptCount val="4"/>
                <c:pt idx="0">
                  <c:v>1E-4</c:v>
                </c:pt>
                <c:pt idx="1">
                  <c:v>0.64690000000000003</c:v>
                </c:pt>
                <c:pt idx="2">
                  <c:v>0.33610000000000001</c:v>
                </c:pt>
                <c:pt idx="3">
                  <c:v>1.6899999999999998E-2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0C0-6943-B185-A59621B1F9D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Sheet1!$E$2:$E$5</c:f>
              <c:numCache>
                <c:formatCode>0%</c:formatCode>
                <c:ptCount val="4"/>
                <c:pt idx="0">
                  <c:v>7.1999999999999995E-2</c:v>
                </c:pt>
                <c:pt idx="1">
                  <c:v>0.8</c:v>
                </c:pt>
                <c:pt idx="2">
                  <c:v>0.10539999999999999</c:v>
                </c:pt>
                <c:pt idx="3">
                  <c:v>2.2700000000000001E-2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0C0-6943-B185-A59621B1F9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5.9999999999999995E-4</c:v>
                </c:pt>
                <c:pt idx="1">
                  <c:v>0.69069999999999998</c:v>
                </c:pt>
                <c:pt idx="2">
                  <c:v>0.27929999999999999</c:v>
                </c:pt>
                <c:pt idx="3">
                  <c:v>2.93E-2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7B-EA44-A64C-1B5AAABF7A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1.1000000000000001E-3</c:v>
                </c:pt>
                <c:pt idx="1">
                  <c:v>0.62739999999999996</c:v>
                </c:pt>
                <c:pt idx="2">
                  <c:v>0.33229999999999998</c:v>
                </c:pt>
                <c:pt idx="3">
                  <c:v>3.9300000000000002E-2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7B-EA44-A64C-1B5AAABF7AD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Sheet1!$D$2:$D$5</c:f>
              <c:numCache>
                <c:formatCode>0%</c:formatCode>
                <c:ptCount val="4"/>
                <c:pt idx="0">
                  <c:v>0</c:v>
                </c:pt>
                <c:pt idx="1">
                  <c:v>0.627</c:v>
                </c:pt>
                <c:pt idx="2">
                  <c:v>0.30640000000000001</c:v>
                </c:pt>
                <c:pt idx="3">
                  <c:v>6.6600000000000006E-2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7B-EA44-A64C-1B5AAABF7AD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Sheet1!$E$2:$E$5</c:f>
              <c:numCache>
                <c:formatCode>0%</c:formatCode>
                <c:ptCount val="4"/>
                <c:pt idx="0">
                  <c:v>3.5900000000000001E-2</c:v>
                </c:pt>
                <c:pt idx="1">
                  <c:v>0.18229999999999999</c:v>
                </c:pt>
                <c:pt idx="2">
                  <c:v>0.72760000000000002</c:v>
                </c:pt>
                <c:pt idx="3">
                  <c:v>5.4199999999999998E-2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67B-EA44-A64C-1B5AAABF7A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0EA-A849-82A9-549EA37917EA}"/>
              </c:ext>
            </c:extLst>
          </c:dPt>
          <c:dPt>
            <c:idx val="1"/>
            <c:invertIfNegative val="0"/>
            <c:bubble3D val="0"/>
            <c:spPr>
              <a:solidFill>
                <a:srgbClr val="9D581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0EA-A849-82A9-549EA37917EA}"/>
              </c:ext>
            </c:extLst>
          </c:dPt>
          <c:dPt>
            <c:idx val="2"/>
            <c:invertIfNegative val="0"/>
            <c:bubble3D val="0"/>
            <c:spPr>
              <a:solidFill>
                <a:srgbClr val="4E8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0EA-A849-82A9-549EA37917EA}"/>
              </c:ext>
            </c:extLst>
          </c:dPt>
          <c:dPt>
            <c:idx val="3"/>
            <c:invertIfNegative val="0"/>
            <c:bubble3D val="0"/>
            <c:spPr>
              <a:solidFill>
                <a:srgbClr val="94165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0EA-A849-82A9-549EA37917EA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172360</c:v>
                </c:pt>
                <c:pt idx="1">
                  <c:v>120135</c:v>
                </c:pt>
                <c:pt idx="2">
                  <c:v>126481</c:v>
                </c:pt>
                <c:pt idx="3">
                  <c:v>94089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4F-AD4D-ACA2-F380649ED9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86993455"/>
        <c:axId val="686995087"/>
      </c:barChart>
      <c:catAx>
        <c:axId val="6869934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5087"/>
        <c:crosses val="autoZero"/>
        <c:auto val="1"/>
        <c:lblAlgn val="ctr"/>
        <c:lblOffset val="100"/>
        <c:noMultiLvlLbl val="0"/>
      </c:catAx>
      <c:valAx>
        <c:axId val="686995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34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0EA-A849-82A9-549EA37917EA}"/>
              </c:ext>
            </c:extLst>
          </c:dPt>
          <c:dPt>
            <c:idx val="1"/>
            <c:invertIfNegative val="0"/>
            <c:bubble3D val="0"/>
            <c:spPr>
              <a:solidFill>
                <a:srgbClr val="9D581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0EA-A849-82A9-549EA37917EA}"/>
              </c:ext>
            </c:extLst>
          </c:dPt>
          <c:dPt>
            <c:idx val="2"/>
            <c:invertIfNegative val="0"/>
            <c:bubble3D val="0"/>
            <c:spPr>
              <a:solidFill>
                <a:srgbClr val="4E8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0EA-A849-82A9-549EA37917EA}"/>
              </c:ext>
            </c:extLst>
          </c:dPt>
          <c:dPt>
            <c:idx val="3"/>
            <c:invertIfNegative val="0"/>
            <c:bubble3D val="0"/>
            <c:spPr>
              <a:solidFill>
                <a:srgbClr val="94165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0EA-A849-82A9-549EA37917EA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172360</c:v>
                </c:pt>
                <c:pt idx="1">
                  <c:v>120135</c:v>
                </c:pt>
                <c:pt idx="2">
                  <c:v>126481</c:v>
                </c:pt>
                <c:pt idx="3">
                  <c:v>94089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4F-AD4D-ACA2-F380649ED9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86993455"/>
        <c:axId val="686995087"/>
      </c:barChart>
      <c:catAx>
        <c:axId val="6869934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5087"/>
        <c:crosses val="autoZero"/>
        <c:auto val="1"/>
        <c:lblAlgn val="ctr"/>
        <c:lblOffset val="100"/>
        <c:noMultiLvlLbl val="0"/>
      </c:catAx>
      <c:valAx>
        <c:axId val="686995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34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6F7-6E41-80E5-FC982C68B8B4}"/>
              </c:ext>
            </c:extLst>
          </c:dPt>
          <c:dPt>
            <c:idx val="1"/>
            <c:invertIfNegative val="0"/>
            <c:bubble3D val="0"/>
            <c:spPr>
              <a:solidFill>
                <a:srgbClr val="9D581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6F7-6E41-80E5-FC982C68B8B4}"/>
              </c:ext>
            </c:extLst>
          </c:dPt>
          <c:dPt>
            <c:idx val="2"/>
            <c:invertIfNegative val="0"/>
            <c:bubble3D val="0"/>
            <c:spPr>
              <a:solidFill>
                <a:srgbClr val="4E8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6F7-6E41-80E5-FC982C68B8B4}"/>
              </c:ext>
            </c:extLst>
          </c:dPt>
          <c:dPt>
            <c:idx val="3"/>
            <c:invertIfNegative val="0"/>
            <c:bubble3D val="0"/>
            <c:spPr>
              <a:solidFill>
                <a:srgbClr val="94165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6F7-6E41-80E5-FC982C68B8B4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76131</c:v>
                </c:pt>
                <c:pt idx="1">
                  <c:v>38440</c:v>
                </c:pt>
                <c:pt idx="2">
                  <c:v>46203</c:v>
                </c:pt>
                <c:pt idx="3">
                  <c:v>44799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6F7-6E41-80E5-FC982C68B8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86993455"/>
        <c:axId val="686995087"/>
      </c:barChart>
      <c:catAx>
        <c:axId val="6869934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5087"/>
        <c:crosses val="autoZero"/>
        <c:auto val="1"/>
        <c:lblAlgn val="ctr"/>
        <c:lblOffset val="100"/>
        <c:noMultiLvlLbl val="0"/>
      </c:catAx>
      <c:valAx>
        <c:axId val="686995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34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3d327e66b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3d327e66b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678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3d327e66b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3d327e66b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3706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764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11673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3d327e66b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3d327e66b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0448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3d327e66b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3d327e66b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28905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60369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3526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3d327e66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3d327e66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1377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6d3f01ad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6d3f01ad6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cd5d4693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cd5d4693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d1c55ffe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d1c55ffe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83860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d1c55ffe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d1c55ffe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0467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d1c55ffe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d1c55ffe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05381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d1c55ffe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d1c55ffe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99437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7604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12765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6d3f01ad6f_0_24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6d3f01ad6f_0_24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4969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3d327e66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3d327e66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9404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8847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d1c55ffe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d1c55ffe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0846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1c55ffe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1c55ffe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d3f01ad6f_0_24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d3f01ad6f_0_24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3d327e66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3d327e66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3d327e66b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3d327e66b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45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3d327e66b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3d327e66b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464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3d327e66b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3d327e66b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751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24700" y="-32925"/>
            <a:ext cx="9168600" cy="51765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0400" y="2730038"/>
            <a:ext cx="7003200" cy="9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 b="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491150" y="3573350"/>
            <a:ext cx="6161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AND_BODY_1_3_1_3">
    <p:bg>
      <p:bgPr>
        <a:solidFill>
          <a:schemeClr val="dk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ctrTitle" idx="2"/>
          </p:nvPr>
        </p:nvSpPr>
        <p:spPr>
          <a:xfrm>
            <a:off x="654000" y="32011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subTitle" idx="1"/>
          </p:nvPr>
        </p:nvSpPr>
        <p:spPr>
          <a:xfrm>
            <a:off x="654000" y="3824475"/>
            <a:ext cx="1847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ctrTitle" idx="3"/>
          </p:nvPr>
        </p:nvSpPr>
        <p:spPr>
          <a:xfrm>
            <a:off x="2650300" y="32011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subTitle" idx="4"/>
          </p:nvPr>
        </p:nvSpPr>
        <p:spPr>
          <a:xfrm>
            <a:off x="2650300" y="3824475"/>
            <a:ext cx="1847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ctrTitle" idx="5"/>
          </p:nvPr>
        </p:nvSpPr>
        <p:spPr>
          <a:xfrm>
            <a:off x="4646600" y="32011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subTitle" idx="6"/>
          </p:nvPr>
        </p:nvSpPr>
        <p:spPr>
          <a:xfrm>
            <a:off x="4646600" y="3824475"/>
            <a:ext cx="1847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ctrTitle" idx="7"/>
          </p:nvPr>
        </p:nvSpPr>
        <p:spPr>
          <a:xfrm>
            <a:off x="6642900" y="32011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subTitle" idx="8"/>
          </p:nvPr>
        </p:nvSpPr>
        <p:spPr>
          <a:xfrm>
            <a:off x="6642900" y="3824475"/>
            <a:ext cx="1847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ITLE_AND_BODY_2">
    <p:bg>
      <p:bgPr>
        <a:solidFill>
          <a:schemeClr val="dk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body" idx="1"/>
          </p:nvPr>
        </p:nvSpPr>
        <p:spPr>
          <a:xfrm>
            <a:off x="4461675" y="1811125"/>
            <a:ext cx="34467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154" name="Google Shape;154;p27"/>
          <p:cNvSpPr txBox="1"/>
          <p:nvPr/>
        </p:nvSpPr>
        <p:spPr>
          <a:xfrm>
            <a:off x="4461675" y="3532850"/>
            <a:ext cx="35523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Slidesgo, including icons by Flaticon, and infographics &amp; images by Freepik. </a:t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2549400" y="875500"/>
            <a:ext cx="4045200" cy="6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722325" y="1858300"/>
            <a:ext cx="3837000" cy="26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498100" y="367600"/>
            <a:ext cx="41478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SECTION_TITLE_AND_DESCRIPTION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body" idx="1"/>
          </p:nvPr>
        </p:nvSpPr>
        <p:spPr>
          <a:xfrm>
            <a:off x="722325" y="1137575"/>
            <a:ext cx="7281300" cy="29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2132100" y="367600"/>
            <a:ext cx="48798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">
    <p:bg>
      <p:bgPr>
        <a:solidFill>
          <a:srgbClr val="000000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>
            <a:spLocks noGrp="1"/>
          </p:cNvSpPr>
          <p:nvPr>
            <p:ph type="ctrTitle"/>
          </p:nvPr>
        </p:nvSpPr>
        <p:spPr>
          <a:xfrm>
            <a:off x="3003350" y="717380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ubTitle" idx="1"/>
          </p:nvPr>
        </p:nvSpPr>
        <p:spPr>
          <a:xfrm>
            <a:off x="5267075" y="500219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 idx="2" hasCustomPrompt="1"/>
          </p:nvPr>
        </p:nvSpPr>
        <p:spPr>
          <a:xfrm>
            <a:off x="965111" y="690493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4"/>
          <p:cNvSpPr txBox="1">
            <a:spLocks noGrp="1"/>
          </p:cNvSpPr>
          <p:nvPr>
            <p:ph type="ctrTitle" idx="3"/>
          </p:nvPr>
        </p:nvSpPr>
        <p:spPr>
          <a:xfrm>
            <a:off x="3003350" y="1747805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4"/>
          </p:nvPr>
        </p:nvSpPr>
        <p:spPr>
          <a:xfrm>
            <a:off x="5267075" y="1521683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 idx="5" hasCustomPrompt="1"/>
          </p:nvPr>
        </p:nvSpPr>
        <p:spPr>
          <a:xfrm>
            <a:off x="965111" y="1702996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4"/>
          <p:cNvSpPr txBox="1">
            <a:spLocks noGrp="1"/>
          </p:cNvSpPr>
          <p:nvPr>
            <p:ph type="ctrTitle" idx="6"/>
          </p:nvPr>
        </p:nvSpPr>
        <p:spPr>
          <a:xfrm>
            <a:off x="3003350" y="2778230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7"/>
          </p:nvPr>
        </p:nvSpPr>
        <p:spPr>
          <a:xfrm>
            <a:off x="5267075" y="2543147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8" hasCustomPrompt="1"/>
          </p:nvPr>
        </p:nvSpPr>
        <p:spPr>
          <a:xfrm>
            <a:off x="965111" y="2733421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4"/>
          <p:cNvSpPr txBox="1">
            <a:spLocks noGrp="1"/>
          </p:cNvSpPr>
          <p:nvPr>
            <p:ph type="ctrTitle" idx="9"/>
          </p:nvPr>
        </p:nvSpPr>
        <p:spPr>
          <a:xfrm>
            <a:off x="3003350" y="3808655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3"/>
          </p:nvPr>
        </p:nvSpPr>
        <p:spPr>
          <a:xfrm>
            <a:off x="5267075" y="3582533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 idx="14" hasCustomPrompt="1"/>
          </p:nvPr>
        </p:nvSpPr>
        <p:spPr>
          <a:xfrm>
            <a:off x="965111" y="3763846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cxnSp>
        <p:nvCxnSpPr>
          <p:cNvPr id="64" name="Google Shape;64;p14"/>
          <p:cNvCxnSpPr/>
          <p:nvPr/>
        </p:nvCxnSpPr>
        <p:spPr>
          <a:xfrm>
            <a:off x="2740450" y="720150"/>
            <a:ext cx="0" cy="3703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_AND_BODY_1">
    <p:bg>
      <p:bgPr>
        <a:solidFill>
          <a:schemeClr val="dk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ctrTitle" idx="2"/>
          </p:nvPr>
        </p:nvSpPr>
        <p:spPr>
          <a:xfrm>
            <a:off x="578975" y="2150075"/>
            <a:ext cx="18582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1"/>
          </p:nvPr>
        </p:nvSpPr>
        <p:spPr>
          <a:xfrm>
            <a:off x="578975" y="2773377"/>
            <a:ext cx="18582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ctrTitle" idx="3"/>
          </p:nvPr>
        </p:nvSpPr>
        <p:spPr>
          <a:xfrm>
            <a:off x="6706825" y="2150075"/>
            <a:ext cx="18582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4"/>
          </p:nvPr>
        </p:nvSpPr>
        <p:spPr>
          <a:xfrm>
            <a:off x="6706825" y="2773377"/>
            <a:ext cx="18582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_AND_BODY_1_1">
    <p:bg>
      <p:bgPr>
        <a:solidFill>
          <a:schemeClr val="dk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2609400" y="2326475"/>
            <a:ext cx="3925200" cy="17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ITLE_AND_BODY_1_2">
    <p:bg>
      <p:bgPr>
        <a:solidFill>
          <a:schemeClr val="dk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1402475" y="16789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subTitle" idx="1"/>
          </p:nvPr>
        </p:nvSpPr>
        <p:spPr>
          <a:xfrm>
            <a:off x="1316825" y="2186850"/>
            <a:ext cx="2585700" cy="12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title" idx="2"/>
          </p:nvPr>
        </p:nvSpPr>
        <p:spPr>
          <a:xfrm>
            <a:off x="5327125" y="16789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ubTitle" idx="3"/>
          </p:nvPr>
        </p:nvSpPr>
        <p:spPr>
          <a:xfrm>
            <a:off x="5241475" y="2186850"/>
            <a:ext cx="2585700" cy="12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AND_BODY_1_1_1">
    <p:bg>
      <p:bgPr>
        <a:solidFill>
          <a:schemeClr val="dk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"/>
          </p:nvPr>
        </p:nvSpPr>
        <p:spPr>
          <a:xfrm>
            <a:off x="5191275" y="1765350"/>
            <a:ext cx="28080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9" r:id="rId10"/>
    <p:sldLayoutId id="214748367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chart" Target="../charts/char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chart" Target="../charts/char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chart" Target="../charts/char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chart" Target="../charts/char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1"/>
          <p:cNvPicPr preferRelativeResize="0"/>
          <p:nvPr/>
        </p:nvPicPr>
        <p:blipFill rotWithShape="1">
          <a:blip r:embed="rId3">
            <a:alphaModFix/>
          </a:blip>
          <a:srcRect l="3232"/>
          <a:stretch/>
        </p:blipFill>
        <p:spPr>
          <a:xfrm>
            <a:off x="0" y="0"/>
            <a:ext cx="91172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1"/>
          <p:cNvSpPr txBox="1">
            <a:spLocks noGrp="1"/>
          </p:cNvSpPr>
          <p:nvPr>
            <p:ph type="ctrTitle"/>
          </p:nvPr>
        </p:nvSpPr>
        <p:spPr>
          <a:xfrm>
            <a:off x="3103400" y="1216825"/>
            <a:ext cx="5707200" cy="13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COVID-19’s IMPACT ON </a:t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CAR ACCIDENTS </a:t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IN THE USA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66" name="Google Shape;166;p31"/>
          <p:cNvSpPr txBox="1">
            <a:spLocks noGrp="1"/>
          </p:cNvSpPr>
          <p:nvPr>
            <p:ph type="subTitle" idx="1"/>
          </p:nvPr>
        </p:nvSpPr>
        <p:spPr>
          <a:xfrm>
            <a:off x="3487850" y="3540475"/>
            <a:ext cx="4938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2020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Celina Plaza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>
            <a:spLocks noGrp="1"/>
          </p:cNvSpPr>
          <p:nvPr>
            <p:ph type="title"/>
          </p:nvPr>
        </p:nvSpPr>
        <p:spPr>
          <a:xfrm>
            <a:off x="457199" y="367600"/>
            <a:ext cx="82296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AVERAGE SEVERITY RANK FOR TOP 20 STATES*</a:t>
            </a:r>
            <a:br>
              <a:rPr lang="en" dirty="0"/>
            </a:br>
            <a:r>
              <a:rPr lang="en" sz="1200" dirty="0"/>
              <a:t>ACTUAL ‘STAY-HOME’ PERIOD 2020 COMPARED TO EQUIVALENT PERIOD YEARS PRIOR</a:t>
            </a:r>
            <a:endParaRPr sz="1200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D4B1D04-7087-D949-9ED6-17005AD565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1529090"/>
              </p:ext>
            </p:extLst>
          </p:nvPr>
        </p:nvGraphicFramePr>
        <p:xfrm>
          <a:off x="1648692" y="1115557"/>
          <a:ext cx="6096000" cy="3476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5AA90D6-0E27-BC4E-A769-F23C0618EA75}"/>
              </a:ext>
            </a:extLst>
          </p:cNvPr>
          <p:cNvSpPr txBox="1"/>
          <p:nvPr/>
        </p:nvSpPr>
        <p:spPr>
          <a:xfrm rot="16200000">
            <a:off x="-114776" y="2419105"/>
            <a:ext cx="28687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4C1A35-70C6-3646-91C4-E1E4C0F69082}"/>
              </a:ext>
            </a:extLst>
          </p:cNvPr>
          <p:cNvSpPr txBox="1"/>
          <p:nvPr/>
        </p:nvSpPr>
        <p:spPr>
          <a:xfrm>
            <a:off x="2846627" y="4284478"/>
            <a:ext cx="37001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Severity Rank of Car Accident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4E6A07-ED82-EC44-BA36-2C3CB6CABFED}"/>
              </a:ext>
            </a:extLst>
          </p:cNvPr>
          <p:cNvSpPr txBox="1"/>
          <p:nvPr/>
        </p:nvSpPr>
        <p:spPr>
          <a:xfrm>
            <a:off x="191436" y="4775900"/>
            <a:ext cx="4532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5"/>
                </a:solidFill>
              </a:rPr>
              <a:t>*States weighted by number of accidents to total</a:t>
            </a:r>
          </a:p>
        </p:txBody>
      </p:sp>
    </p:spTree>
    <p:extLst>
      <p:ext uri="{BB962C8B-B14F-4D97-AF65-F5344CB8AC3E}">
        <p14:creationId xmlns:p14="http://schemas.microsoft.com/office/powerpoint/2010/main" val="1019810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>
            <a:spLocks noGrp="1"/>
          </p:cNvSpPr>
          <p:nvPr>
            <p:ph type="title"/>
          </p:nvPr>
        </p:nvSpPr>
        <p:spPr>
          <a:xfrm>
            <a:off x="457199" y="367600"/>
            <a:ext cx="82296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AVERAGE SEVERITY RANK FOR TOP 20 STATES*</a:t>
            </a:r>
            <a:br>
              <a:rPr lang="en" dirty="0"/>
            </a:br>
            <a:r>
              <a:rPr lang="en" sz="1200" dirty="0"/>
              <a:t>ACTUAL ‘STAY-HOME’ PERIOD 2020 COMPARED TO EQUIVALENT PERIOD YEARS PRIOR</a:t>
            </a:r>
            <a:endParaRPr sz="1200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D4B1D04-7087-D949-9ED6-17005AD565C0}"/>
              </a:ext>
            </a:extLst>
          </p:cNvPr>
          <p:cNvGraphicFramePr/>
          <p:nvPr/>
        </p:nvGraphicFramePr>
        <p:xfrm>
          <a:off x="1648692" y="1115557"/>
          <a:ext cx="6096000" cy="3476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5AA90D6-0E27-BC4E-A769-F23C0618EA75}"/>
              </a:ext>
            </a:extLst>
          </p:cNvPr>
          <p:cNvSpPr txBox="1"/>
          <p:nvPr/>
        </p:nvSpPr>
        <p:spPr>
          <a:xfrm rot="16200000">
            <a:off x="-114776" y="2419105"/>
            <a:ext cx="28687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4C1A35-70C6-3646-91C4-E1E4C0F69082}"/>
              </a:ext>
            </a:extLst>
          </p:cNvPr>
          <p:cNvSpPr txBox="1"/>
          <p:nvPr/>
        </p:nvSpPr>
        <p:spPr>
          <a:xfrm>
            <a:off x="2846627" y="4284478"/>
            <a:ext cx="37001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Severity Rank of Car Accident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4E6A07-ED82-EC44-BA36-2C3CB6CABFED}"/>
              </a:ext>
            </a:extLst>
          </p:cNvPr>
          <p:cNvSpPr txBox="1"/>
          <p:nvPr/>
        </p:nvSpPr>
        <p:spPr>
          <a:xfrm>
            <a:off x="191436" y="4775900"/>
            <a:ext cx="4532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5"/>
                </a:solidFill>
              </a:rPr>
              <a:t>*States weighted by number of accidents to total</a:t>
            </a:r>
          </a:p>
        </p:txBody>
      </p:sp>
      <p:sp>
        <p:nvSpPr>
          <p:cNvPr id="8" name="Google Shape;286;p42">
            <a:extLst>
              <a:ext uri="{FF2B5EF4-FFF2-40B4-BE49-F238E27FC236}">
                <a16:creationId xmlns:a16="http://schemas.microsoft.com/office/drawing/2014/main" id="{D7BD2615-DE4C-3447-A3C7-3686744110BF}"/>
              </a:ext>
            </a:extLst>
          </p:cNvPr>
          <p:cNvSpPr/>
          <p:nvPr/>
        </p:nvSpPr>
        <p:spPr>
          <a:xfrm>
            <a:off x="1221820" y="992463"/>
            <a:ext cx="6974529" cy="39486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46;p38">
            <a:extLst>
              <a:ext uri="{FF2B5EF4-FFF2-40B4-BE49-F238E27FC236}">
                <a16:creationId xmlns:a16="http://schemas.microsoft.com/office/drawing/2014/main" id="{5C89B6A7-870A-CE45-8B10-ECF972F9937F}"/>
              </a:ext>
            </a:extLst>
          </p:cNvPr>
          <p:cNvSpPr txBox="1">
            <a:spLocks/>
          </p:cNvSpPr>
          <p:nvPr/>
        </p:nvSpPr>
        <p:spPr>
          <a:xfrm>
            <a:off x="3873451" y="1702768"/>
            <a:ext cx="2236404" cy="173796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4800" b="1" dirty="0">
                <a:solidFill>
                  <a:schemeClr val="tx1"/>
                </a:solidFill>
              </a:rPr>
              <a:t>8,870</a:t>
            </a:r>
            <a:r>
              <a:rPr lang="en-US" sz="3600" b="1" dirty="0">
                <a:solidFill>
                  <a:schemeClr val="tx1"/>
                </a:solidFill>
              </a:rPr>
              <a:t>%</a:t>
            </a:r>
            <a:r>
              <a:rPr lang="en-US" sz="4800" b="1" dirty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‘Severity 1’ </a:t>
            </a:r>
            <a:r>
              <a:rPr lang="en-US" sz="1200" b="1" dirty="0">
                <a:solidFill>
                  <a:schemeClr val="tx1"/>
                </a:solidFill>
              </a:rPr>
              <a:t>i</a:t>
            </a:r>
            <a:r>
              <a:rPr lang="en-US" sz="1200" dirty="0">
                <a:solidFill>
                  <a:schemeClr val="tx1"/>
                </a:solidFill>
              </a:rPr>
              <a:t>ncrease </a:t>
            </a:r>
          </a:p>
          <a:p>
            <a:r>
              <a:rPr lang="en-US" sz="1200" dirty="0">
                <a:solidFill>
                  <a:schemeClr val="tx1"/>
                </a:solidFill>
              </a:rPr>
              <a:t>in 2020 compared</a:t>
            </a:r>
          </a:p>
          <a:p>
            <a:r>
              <a:rPr lang="en-US" sz="1200" dirty="0">
                <a:solidFill>
                  <a:schemeClr val="tx1"/>
                </a:solidFill>
              </a:rPr>
              <a:t>to average 2017 - 2019</a:t>
            </a:r>
          </a:p>
        </p:txBody>
      </p:sp>
    </p:spTree>
    <p:extLst>
      <p:ext uri="{BB962C8B-B14F-4D97-AF65-F5344CB8AC3E}">
        <p14:creationId xmlns:p14="http://schemas.microsoft.com/office/powerpoint/2010/main" val="3540691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>
            <a:spLocks noGrp="1"/>
          </p:cNvSpPr>
          <p:nvPr>
            <p:ph type="title"/>
          </p:nvPr>
        </p:nvSpPr>
        <p:spPr>
          <a:xfrm>
            <a:off x="1402476" y="10573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CALIFORNIA</a:t>
            </a:r>
            <a:endParaRPr sz="1600" dirty="0"/>
          </a:p>
        </p:txBody>
      </p:sp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846622" y="1057350"/>
            <a:ext cx="2723577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ILLINOIS</a:t>
            </a:r>
            <a:endParaRPr sz="1600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F668DF9-D545-CF42-BD95-E2F04C913C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8802112"/>
              </p:ext>
            </p:extLst>
          </p:nvPr>
        </p:nvGraphicFramePr>
        <p:xfrm>
          <a:off x="604580" y="1698913"/>
          <a:ext cx="3731894" cy="2793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B55D2E1-48A6-B74C-BBBA-FE0066D51666}"/>
              </a:ext>
            </a:extLst>
          </p:cNvPr>
          <p:cNvSpPr txBox="1"/>
          <p:nvPr/>
        </p:nvSpPr>
        <p:spPr>
          <a:xfrm rot="16200000">
            <a:off x="-983662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8A1E6-9ACC-674C-889C-2591A6071B76}"/>
              </a:ext>
            </a:extLst>
          </p:cNvPr>
          <p:cNvSpPr txBox="1"/>
          <p:nvPr/>
        </p:nvSpPr>
        <p:spPr>
          <a:xfrm>
            <a:off x="754107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Severity Rank of Car Accident</a:t>
            </a:r>
          </a:p>
        </p:txBody>
      </p:sp>
      <p:cxnSp>
        <p:nvCxnSpPr>
          <p:cNvPr id="298" name="Google Shape;298;p43"/>
          <p:cNvCxnSpPr/>
          <p:nvPr/>
        </p:nvCxnSpPr>
        <p:spPr>
          <a:xfrm>
            <a:off x="4585855" y="1311300"/>
            <a:ext cx="0" cy="25209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40BACDA9-76FD-8540-AA1C-D9348A8DBA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4926856"/>
              </p:ext>
            </p:extLst>
          </p:nvPr>
        </p:nvGraphicFramePr>
        <p:xfrm>
          <a:off x="5165148" y="1698913"/>
          <a:ext cx="3731894" cy="2793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B1C2D4EC-4D94-464B-8138-906D5202F7F5}"/>
              </a:ext>
            </a:extLst>
          </p:cNvPr>
          <p:cNvSpPr txBox="1"/>
          <p:nvPr/>
        </p:nvSpPr>
        <p:spPr>
          <a:xfrm rot="16200000">
            <a:off x="3576906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84917A-74DC-7447-B965-286CA52C0D65}"/>
              </a:ext>
            </a:extLst>
          </p:cNvPr>
          <p:cNvSpPr txBox="1"/>
          <p:nvPr/>
        </p:nvSpPr>
        <p:spPr>
          <a:xfrm>
            <a:off x="5314675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Severity Rank of Car Accident</a:t>
            </a:r>
          </a:p>
        </p:txBody>
      </p:sp>
      <p:sp>
        <p:nvSpPr>
          <p:cNvPr id="20" name="Google Shape;240;p37">
            <a:extLst>
              <a:ext uri="{FF2B5EF4-FFF2-40B4-BE49-F238E27FC236}">
                <a16:creationId xmlns:a16="http://schemas.microsoft.com/office/drawing/2014/main" id="{E4C48C38-F509-084F-ADCC-946D19850918}"/>
              </a:ext>
            </a:extLst>
          </p:cNvPr>
          <p:cNvSpPr txBox="1">
            <a:spLocks/>
          </p:cNvSpPr>
          <p:nvPr/>
        </p:nvSpPr>
        <p:spPr>
          <a:xfrm>
            <a:off x="767675" y="367600"/>
            <a:ext cx="7545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SEVERITY RANK BY STATE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43F36C0-1F4F-BD46-827D-7A769E5D78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17"/>
          <a:stretch/>
        </p:blipFill>
        <p:spPr>
          <a:xfrm>
            <a:off x="8570199" y="330922"/>
            <a:ext cx="443323" cy="7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334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>
            <a:spLocks noGrp="1"/>
          </p:cNvSpPr>
          <p:nvPr>
            <p:ph type="title"/>
          </p:nvPr>
        </p:nvSpPr>
        <p:spPr>
          <a:xfrm>
            <a:off x="1402476" y="10573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CALIFORNIA</a:t>
            </a:r>
            <a:endParaRPr sz="1600" dirty="0"/>
          </a:p>
        </p:txBody>
      </p:sp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846622" y="1057350"/>
            <a:ext cx="2723577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ILLINOIS</a:t>
            </a:r>
            <a:endParaRPr sz="1600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F668DF9-D545-CF42-BD95-E2F04C913C73}"/>
              </a:ext>
            </a:extLst>
          </p:cNvPr>
          <p:cNvGraphicFramePr/>
          <p:nvPr/>
        </p:nvGraphicFramePr>
        <p:xfrm>
          <a:off x="604580" y="1698913"/>
          <a:ext cx="3731894" cy="2793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B55D2E1-48A6-B74C-BBBA-FE0066D51666}"/>
              </a:ext>
            </a:extLst>
          </p:cNvPr>
          <p:cNvSpPr txBox="1"/>
          <p:nvPr/>
        </p:nvSpPr>
        <p:spPr>
          <a:xfrm rot="16200000">
            <a:off x="-983662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8A1E6-9ACC-674C-889C-2591A6071B76}"/>
              </a:ext>
            </a:extLst>
          </p:cNvPr>
          <p:cNvSpPr txBox="1"/>
          <p:nvPr/>
        </p:nvSpPr>
        <p:spPr>
          <a:xfrm>
            <a:off x="754107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Severity Rank of Car Accident</a:t>
            </a:r>
          </a:p>
        </p:txBody>
      </p:sp>
      <p:cxnSp>
        <p:nvCxnSpPr>
          <p:cNvPr id="298" name="Google Shape;298;p43"/>
          <p:cNvCxnSpPr/>
          <p:nvPr/>
        </p:nvCxnSpPr>
        <p:spPr>
          <a:xfrm>
            <a:off x="4585855" y="1311300"/>
            <a:ext cx="0" cy="25209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40BACDA9-76FD-8540-AA1C-D9348A8DBA7F}"/>
              </a:ext>
            </a:extLst>
          </p:cNvPr>
          <p:cNvGraphicFramePr/>
          <p:nvPr/>
        </p:nvGraphicFramePr>
        <p:xfrm>
          <a:off x="5165148" y="1698913"/>
          <a:ext cx="3731894" cy="2793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B1C2D4EC-4D94-464B-8138-906D5202F7F5}"/>
              </a:ext>
            </a:extLst>
          </p:cNvPr>
          <p:cNvSpPr txBox="1"/>
          <p:nvPr/>
        </p:nvSpPr>
        <p:spPr>
          <a:xfrm rot="16200000">
            <a:off x="3576906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84917A-74DC-7447-B965-286CA52C0D65}"/>
              </a:ext>
            </a:extLst>
          </p:cNvPr>
          <p:cNvSpPr txBox="1"/>
          <p:nvPr/>
        </p:nvSpPr>
        <p:spPr>
          <a:xfrm>
            <a:off x="5314675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Severity Rank of Car Accident</a:t>
            </a:r>
          </a:p>
        </p:txBody>
      </p:sp>
      <p:sp>
        <p:nvSpPr>
          <p:cNvPr id="20" name="Google Shape;240;p37">
            <a:extLst>
              <a:ext uri="{FF2B5EF4-FFF2-40B4-BE49-F238E27FC236}">
                <a16:creationId xmlns:a16="http://schemas.microsoft.com/office/drawing/2014/main" id="{E4C48C38-F509-084F-ADCC-946D19850918}"/>
              </a:ext>
            </a:extLst>
          </p:cNvPr>
          <p:cNvSpPr txBox="1">
            <a:spLocks/>
          </p:cNvSpPr>
          <p:nvPr/>
        </p:nvSpPr>
        <p:spPr>
          <a:xfrm>
            <a:off x="767675" y="367600"/>
            <a:ext cx="7545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SEVERITY RANK BY STATE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C697937-F8FD-0745-9DC1-F26DEF40CE8B}"/>
              </a:ext>
            </a:extLst>
          </p:cNvPr>
          <p:cNvSpPr/>
          <p:nvPr/>
        </p:nvSpPr>
        <p:spPr>
          <a:xfrm>
            <a:off x="1678645" y="1698913"/>
            <a:ext cx="1178855" cy="3037272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6CC0035-54CF-1242-B5E6-9487B0D70B71}"/>
              </a:ext>
            </a:extLst>
          </p:cNvPr>
          <p:cNvSpPr/>
          <p:nvPr/>
        </p:nvSpPr>
        <p:spPr>
          <a:xfrm>
            <a:off x="6182592" y="1738628"/>
            <a:ext cx="1178855" cy="3037272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3596503-639F-7B43-96E2-B3B0FDB3B6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17"/>
          <a:stretch/>
        </p:blipFill>
        <p:spPr>
          <a:xfrm>
            <a:off x="8570199" y="330922"/>
            <a:ext cx="443323" cy="7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9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412376" y="367600"/>
            <a:ext cx="839096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FREQUENCY OF CAR ACCIDENTS FOR TOP 20 STATES</a:t>
            </a:r>
            <a:br>
              <a:rPr lang="en" dirty="0"/>
            </a:br>
            <a:r>
              <a:rPr lang="en" sz="1200" dirty="0"/>
              <a:t>ACTUAL ‘STAY-HOME’ PERIOD 2020 COMPARED TO EQUIVALENT PERIOD YEARS PRIOR</a:t>
            </a:r>
            <a:endParaRPr sz="1200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EEF6EB8F-F81C-E64D-8CA6-C3E77301AE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9907331"/>
              </p:ext>
            </p:extLst>
          </p:nvPr>
        </p:nvGraphicFramePr>
        <p:xfrm>
          <a:off x="2130056" y="1120661"/>
          <a:ext cx="5227674" cy="34851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3A0C8F4-E6D7-FF43-AB45-CBEC0F0C5B88}"/>
              </a:ext>
            </a:extLst>
          </p:cNvPr>
          <p:cNvSpPr txBox="1"/>
          <p:nvPr/>
        </p:nvSpPr>
        <p:spPr>
          <a:xfrm rot="16200000">
            <a:off x="370131" y="2724719"/>
            <a:ext cx="2868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Year’s ‘Stay Home’ Period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A3EAF1-60A2-1F42-9440-598F9717379D}"/>
              </a:ext>
            </a:extLst>
          </p:cNvPr>
          <p:cNvSpPr txBox="1"/>
          <p:nvPr/>
        </p:nvSpPr>
        <p:spPr>
          <a:xfrm>
            <a:off x="3200404" y="4722740"/>
            <a:ext cx="370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Number of Accidents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F14B89-3FCD-4E44-9939-FFF3674EB5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17"/>
          <a:stretch/>
        </p:blipFill>
        <p:spPr>
          <a:xfrm>
            <a:off x="7647486" y="1187133"/>
            <a:ext cx="443323" cy="7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864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412376" y="367600"/>
            <a:ext cx="839096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FREQUENCY OF CAR ACCIDENTS FOR TOP 20 STATES</a:t>
            </a:r>
            <a:br>
              <a:rPr lang="en" dirty="0"/>
            </a:br>
            <a:r>
              <a:rPr lang="en" sz="1200" dirty="0"/>
              <a:t>ACTUAL ‘STAY-HOME’ PERIOD 2020 COMPARED TO EQUIVALENT PERIOD YEARS PRIOR</a:t>
            </a:r>
            <a:endParaRPr sz="1200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EEF6EB8F-F81C-E64D-8CA6-C3E77301AE00}"/>
              </a:ext>
            </a:extLst>
          </p:cNvPr>
          <p:cNvGraphicFramePr/>
          <p:nvPr/>
        </p:nvGraphicFramePr>
        <p:xfrm>
          <a:off x="2130056" y="1120661"/>
          <a:ext cx="5227674" cy="34851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3A0C8F4-E6D7-FF43-AB45-CBEC0F0C5B88}"/>
              </a:ext>
            </a:extLst>
          </p:cNvPr>
          <p:cNvSpPr txBox="1"/>
          <p:nvPr/>
        </p:nvSpPr>
        <p:spPr>
          <a:xfrm rot="16200000">
            <a:off x="370131" y="2724719"/>
            <a:ext cx="2868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Year’s ‘Stay Home’ Period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A3EAF1-60A2-1F42-9440-598F9717379D}"/>
              </a:ext>
            </a:extLst>
          </p:cNvPr>
          <p:cNvSpPr txBox="1"/>
          <p:nvPr/>
        </p:nvSpPr>
        <p:spPr>
          <a:xfrm>
            <a:off x="3200404" y="4722740"/>
            <a:ext cx="370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Number of Accidents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F14B89-3FCD-4E44-9939-FFF3674EB5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17"/>
          <a:stretch/>
        </p:blipFill>
        <p:spPr>
          <a:xfrm>
            <a:off x="7647486" y="1187133"/>
            <a:ext cx="443323" cy="776981"/>
          </a:xfrm>
          <a:prstGeom prst="rect">
            <a:avLst/>
          </a:prstGeom>
        </p:spPr>
      </p:pic>
      <p:sp>
        <p:nvSpPr>
          <p:cNvPr id="10" name="Google Shape;286;p42">
            <a:extLst>
              <a:ext uri="{FF2B5EF4-FFF2-40B4-BE49-F238E27FC236}">
                <a16:creationId xmlns:a16="http://schemas.microsoft.com/office/drawing/2014/main" id="{AB368D8F-A6DA-514F-B93F-662008E4D5AD}"/>
              </a:ext>
            </a:extLst>
          </p:cNvPr>
          <p:cNvSpPr/>
          <p:nvPr/>
        </p:nvSpPr>
        <p:spPr>
          <a:xfrm>
            <a:off x="1221820" y="992463"/>
            <a:ext cx="6974529" cy="39486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46;p38">
            <a:extLst>
              <a:ext uri="{FF2B5EF4-FFF2-40B4-BE49-F238E27FC236}">
                <a16:creationId xmlns:a16="http://schemas.microsoft.com/office/drawing/2014/main" id="{08EB8FFF-CE54-364E-8E20-18560279172B}"/>
              </a:ext>
            </a:extLst>
          </p:cNvPr>
          <p:cNvSpPr txBox="1">
            <a:spLocks/>
          </p:cNvSpPr>
          <p:nvPr/>
        </p:nvSpPr>
        <p:spPr>
          <a:xfrm>
            <a:off x="3873451" y="1702768"/>
            <a:ext cx="1870644" cy="173796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4800" b="1" dirty="0">
                <a:solidFill>
                  <a:schemeClr val="tx1"/>
                </a:solidFill>
              </a:rPr>
              <a:t>52</a:t>
            </a:r>
            <a:r>
              <a:rPr lang="en-US" sz="3600" b="1" dirty="0">
                <a:solidFill>
                  <a:schemeClr val="tx1"/>
                </a:solidFill>
              </a:rPr>
              <a:t>%</a:t>
            </a:r>
            <a:r>
              <a:rPr lang="en-US" sz="4800" b="1" dirty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Frequency </a:t>
            </a:r>
            <a:r>
              <a:rPr lang="en-US" sz="1200" b="1" dirty="0">
                <a:solidFill>
                  <a:schemeClr val="tx1"/>
                </a:solidFill>
              </a:rPr>
              <a:t>i</a:t>
            </a:r>
            <a:r>
              <a:rPr lang="en-US" sz="1200" dirty="0">
                <a:solidFill>
                  <a:schemeClr val="tx1"/>
                </a:solidFill>
              </a:rPr>
              <a:t>ncrease   in 2020 compared</a:t>
            </a:r>
          </a:p>
          <a:p>
            <a:r>
              <a:rPr lang="en-US" sz="1200" dirty="0">
                <a:solidFill>
                  <a:schemeClr val="tx1"/>
                </a:solidFill>
              </a:rPr>
              <a:t>to average 2017 - 2019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60A190-2CB9-EA47-B3E0-82813A1044AB}"/>
              </a:ext>
            </a:extLst>
          </p:cNvPr>
          <p:cNvCxnSpPr/>
          <p:nvPr/>
        </p:nvCxnSpPr>
        <p:spPr>
          <a:xfrm flipV="1">
            <a:off x="4106487" y="2128056"/>
            <a:ext cx="0" cy="377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069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>
            <a:spLocks noGrp="1"/>
          </p:cNvSpPr>
          <p:nvPr>
            <p:ph type="title"/>
          </p:nvPr>
        </p:nvSpPr>
        <p:spPr>
          <a:xfrm>
            <a:off x="1402476" y="10573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CALIFORNIA</a:t>
            </a:r>
            <a:endParaRPr sz="1600" dirty="0"/>
          </a:p>
        </p:txBody>
      </p:sp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846622" y="1057350"/>
            <a:ext cx="2723577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ILLINOIS</a:t>
            </a:r>
            <a:endParaRPr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55D2E1-48A6-B74C-BBBA-FE0066D51666}"/>
              </a:ext>
            </a:extLst>
          </p:cNvPr>
          <p:cNvSpPr txBox="1"/>
          <p:nvPr/>
        </p:nvSpPr>
        <p:spPr>
          <a:xfrm rot="16200000">
            <a:off x="-983662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Year’s ‘Stay Home’ Period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8A1E6-9ACC-674C-889C-2591A6071B76}"/>
              </a:ext>
            </a:extLst>
          </p:cNvPr>
          <p:cNvSpPr txBox="1"/>
          <p:nvPr/>
        </p:nvSpPr>
        <p:spPr>
          <a:xfrm>
            <a:off x="754107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Number of Accidents</a:t>
            </a:r>
          </a:p>
        </p:txBody>
      </p:sp>
      <p:cxnSp>
        <p:nvCxnSpPr>
          <p:cNvPr id="298" name="Google Shape;298;p43"/>
          <p:cNvCxnSpPr/>
          <p:nvPr/>
        </p:nvCxnSpPr>
        <p:spPr>
          <a:xfrm>
            <a:off x="4585855" y="1311300"/>
            <a:ext cx="0" cy="25209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1C2D4EC-4D94-464B-8138-906D5202F7F5}"/>
              </a:ext>
            </a:extLst>
          </p:cNvPr>
          <p:cNvSpPr txBox="1"/>
          <p:nvPr/>
        </p:nvSpPr>
        <p:spPr>
          <a:xfrm rot="16200000">
            <a:off x="3576906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Year’s ‘Stay-Home’ Period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84917A-74DC-7447-B965-286CA52C0D65}"/>
              </a:ext>
            </a:extLst>
          </p:cNvPr>
          <p:cNvSpPr txBox="1"/>
          <p:nvPr/>
        </p:nvSpPr>
        <p:spPr>
          <a:xfrm>
            <a:off x="5314675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Number of Accidents</a:t>
            </a:r>
          </a:p>
        </p:txBody>
      </p:sp>
      <p:sp>
        <p:nvSpPr>
          <p:cNvPr id="20" name="Google Shape;240;p37">
            <a:extLst>
              <a:ext uri="{FF2B5EF4-FFF2-40B4-BE49-F238E27FC236}">
                <a16:creationId xmlns:a16="http://schemas.microsoft.com/office/drawing/2014/main" id="{E4C48C38-F509-084F-ADCC-946D19850918}"/>
              </a:ext>
            </a:extLst>
          </p:cNvPr>
          <p:cNvSpPr txBox="1">
            <a:spLocks/>
          </p:cNvSpPr>
          <p:nvPr/>
        </p:nvSpPr>
        <p:spPr>
          <a:xfrm>
            <a:off x="767675" y="367600"/>
            <a:ext cx="7545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FREQUENCY BY STATE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F6DB7DF0-1B34-B749-8357-97528E846D8B}"/>
              </a:ext>
            </a:extLst>
          </p:cNvPr>
          <p:cNvGraphicFramePr/>
          <p:nvPr/>
        </p:nvGraphicFramePr>
        <p:xfrm>
          <a:off x="689388" y="1643833"/>
          <a:ext cx="3594173" cy="2711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4F36D588-E5BD-4746-999A-94B2F7F3DD2F}"/>
              </a:ext>
            </a:extLst>
          </p:cNvPr>
          <p:cNvGraphicFramePr/>
          <p:nvPr/>
        </p:nvGraphicFramePr>
        <p:xfrm>
          <a:off x="5222247" y="1643833"/>
          <a:ext cx="3594173" cy="2711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C3AD74ED-C58D-5049-B438-401DF349D7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17"/>
          <a:stretch/>
        </p:blipFill>
        <p:spPr>
          <a:xfrm>
            <a:off x="8570199" y="330922"/>
            <a:ext cx="443323" cy="7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95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>
            <a:spLocks noGrp="1"/>
          </p:cNvSpPr>
          <p:nvPr>
            <p:ph type="title"/>
          </p:nvPr>
        </p:nvSpPr>
        <p:spPr>
          <a:xfrm>
            <a:off x="1402476" y="10573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CALIFORNIA</a:t>
            </a:r>
            <a:endParaRPr sz="1600" dirty="0"/>
          </a:p>
        </p:txBody>
      </p:sp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846622" y="1057350"/>
            <a:ext cx="2723577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ILLINOIS</a:t>
            </a:r>
            <a:endParaRPr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55D2E1-48A6-B74C-BBBA-FE0066D51666}"/>
              </a:ext>
            </a:extLst>
          </p:cNvPr>
          <p:cNvSpPr txBox="1"/>
          <p:nvPr/>
        </p:nvSpPr>
        <p:spPr>
          <a:xfrm rot="16200000">
            <a:off x="-983662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Year’s ‘Stay Home’ Period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8A1E6-9ACC-674C-889C-2591A6071B76}"/>
              </a:ext>
            </a:extLst>
          </p:cNvPr>
          <p:cNvSpPr txBox="1"/>
          <p:nvPr/>
        </p:nvSpPr>
        <p:spPr>
          <a:xfrm>
            <a:off x="754107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Number of Accidents</a:t>
            </a:r>
          </a:p>
        </p:txBody>
      </p:sp>
      <p:cxnSp>
        <p:nvCxnSpPr>
          <p:cNvPr id="298" name="Google Shape;298;p43"/>
          <p:cNvCxnSpPr/>
          <p:nvPr/>
        </p:nvCxnSpPr>
        <p:spPr>
          <a:xfrm>
            <a:off x="4585855" y="1311300"/>
            <a:ext cx="0" cy="25209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1C2D4EC-4D94-464B-8138-906D5202F7F5}"/>
              </a:ext>
            </a:extLst>
          </p:cNvPr>
          <p:cNvSpPr txBox="1"/>
          <p:nvPr/>
        </p:nvSpPr>
        <p:spPr>
          <a:xfrm rot="16200000">
            <a:off x="3576906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Year’s ‘Stay-Home’ Period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84917A-74DC-7447-B965-286CA52C0D65}"/>
              </a:ext>
            </a:extLst>
          </p:cNvPr>
          <p:cNvSpPr txBox="1"/>
          <p:nvPr/>
        </p:nvSpPr>
        <p:spPr>
          <a:xfrm>
            <a:off x="5314675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Number of Accidents</a:t>
            </a:r>
          </a:p>
        </p:txBody>
      </p:sp>
      <p:sp>
        <p:nvSpPr>
          <p:cNvPr id="20" name="Google Shape;240;p37">
            <a:extLst>
              <a:ext uri="{FF2B5EF4-FFF2-40B4-BE49-F238E27FC236}">
                <a16:creationId xmlns:a16="http://schemas.microsoft.com/office/drawing/2014/main" id="{E4C48C38-F509-084F-ADCC-946D19850918}"/>
              </a:ext>
            </a:extLst>
          </p:cNvPr>
          <p:cNvSpPr txBox="1">
            <a:spLocks/>
          </p:cNvSpPr>
          <p:nvPr/>
        </p:nvSpPr>
        <p:spPr>
          <a:xfrm>
            <a:off x="767675" y="367600"/>
            <a:ext cx="7545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FREQUENCY BY STATE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F6DB7DF0-1B34-B749-8357-97528E846D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1256285"/>
              </p:ext>
            </p:extLst>
          </p:nvPr>
        </p:nvGraphicFramePr>
        <p:xfrm>
          <a:off x="689388" y="1643833"/>
          <a:ext cx="3594173" cy="2711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4F36D588-E5BD-4746-999A-94B2F7F3DD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4691286"/>
              </p:ext>
            </p:extLst>
          </p:nvPr>
        </p:nvGraphicFramePr>
        <p:xfrm>
          <a:off x="5222247" y="1643833"/>
          <a:ext cx="3594173" cy="2711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CACCEB9A-7C20-A546-AF8D-F59821716D58}"/>
              </a:ext>
            </a:extLst>
          </p:cNvPr>
          <p:cNvSpPr/>
          <p:nvPr/>
        </p:nvSpPr>
        <p:spPr>
          <a:xfrm>
            <a:off x="2773334" y="1786143"/>
            <a:ext cx="1032112" cy="1882887"/>
          </a:xfrm>
          <a:prstGeom prst="rect">
            <a:avLst/>
          </a:prstGeom>
          <a:solidFill>
            <a:srgbClr val="CBB1D5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D63F45-B7A2-6E42-8FA1-64DBF90B7B7C}"/>
              </a:ext>
            </a:extLst>
          </p:cNvPr>
          <p:cNvSpPr/>
          <p:nvPr/>
        </p:nvSpPr>
        <p:spPr>
          <a:xfrm>
            <a:off x="7919449" y="1786144"/>
            <a:ext cx="138701" cy="1910500"/>
          </a:xfrm>
          <a:prstGeom prst="rect">
            <a:avLst/>
          </a:prstGeom>
          <a:solidFill>
            <a:srgbClr val="CBB1D5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0E6A4C2-C51D-6D49-84DB-E816AD3658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17"/>
          <a:stretch/>
        </p:blipFill>
        <p:spPr>
          <a:xfrm>
            <a:off x="8570199" y="330922"/>
            <a:ext cx="443323" cy="7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89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63;p14">
            <a:extLst>
              <a:ext uri="{FF2B5EF4-FFF2-40B4-BE49-F238E27FC236}">
                <a16:creationId xmlns:a16="http://schemas.microsoft.com/office/drawing/2014/main" id="{FEE2216E-B987-F546-A44F-F2198A272D4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103" y="-948690"/>
            <a:ext cx="9144000" cy="60921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90;p56">
            <a:extLst>
              <a:ext uri="{FF2B5EF4-FFF2-40B4-BE49-F238E27FC236}">
                <a16:creationId xmlns:a16="http://schemas.microsoft.com/office/drawing/2014/main" id="{2E6FC1AD-C4AE-D94E-897A-BAF6A8FA4D73}"/>
              </a:ext>
            </a:extLst>
          </p:cNvPr>
          <p:cNvSpPr txBox="1">
            <a:spLocks/>
          </p:cNvSpPr>
          <p:nvPr/>
        </p:nvSpPr>
        <p:spPr>
          <a:xfrm>
            <a:off x="329608" y="1831779"/>
            <a:ext cx="3062177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000" dirty="0">
                <a:solidFill>
                  <a:schemeClr val="accent1"/>
                </a:solidFill>
              </a:rPr>
              <a:t>Level of Impact on </a:t>
            </a:r>
          </a:p>
          <a:p>
            <a:pPr algn="l"/>
            <a:r>
              <a:rPr lang="en-US" sz="3000" dirty="0">
                <a:solidFill>
                  <a:schemeClr val="accent1"/>
                </a:solidFill>
              </a:rPr>
              <a:t>Car Accidents</a:t>
            </a:r>
          </a:p>
        </p:txBody>
      </p:sp>
      <p:cxnSp>
        <p:nvCxnSpPr>
          <p:cNvPr id="6" name="Google Shape;591;p56">
            <a:extLst>
              <a:ext uri="{FF2B5EF4-FFF2-40B4-BE49-F238E27FC236}">
                <a16:creationId xmlns:a16="http://schemas.microsoft.com/office/drawing/2014/main" id="{DDF54674-B857-EB42-8BB4-961EB1CF8498}"/>
              </a:ext>
            </a:extLst>
          </p:cNvPr>
          <p:cNvCxnSpPr/>
          <p:nvPr/>
        </p:nvCxnSpPr>
        <p:spPr>
          <a:xfrm>
            <a:off x="-6103" y="2775004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592;p56">
            <a:extLst>
              <a:ext uri="{FF2B5EF4-FFF2-40B4-BE49-F238E27FC236}">
                <a16:creationId xmlns:a16="http://schemas.microsoft.com/office/drawing/2014/main" id="{BB85812A-248A-2849-8D7F-F3A98394D9AD}"/>
              </a:ext>
            </a:extLst>
          </p:cNvPr>
          <p:cNvCxnSpPr/>
          <p:nvPr/>
        </p:nvCxnSpPr>
        <p:spPr>
          <a:xfrm>
            <a:off x="-6103" y="4979354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48501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5"/>
          <p:cNvSpPr txBox="1">
            <a:spLocks noGrp="1"/>
          </p:cNvSpPr>
          <p:nvPr>
            <p:ph type="body" idx="2"/>
          </p:nvPr>
        </p:nvSpPr>
        <p:spPr>
          <a:xfrm>
            <a:off x="722325" y="1085903"/>
            <a:ext cx="3837000" cy="32556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 b="1" dirty="0"/>
              <a:t>27 Variables Considered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Weather Conditions (Snow, Rain, Fog, Clear, etc.)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Day or Night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Temperature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Wind Speed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Signs (stop sign, traffic light)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Intersection w/Road (junction, railroad)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solidFill>
                  <a:schemeClr val="accent1"/>
                </a:solidFill>
              </a:rPr>
              <a:t>In period of stay-home orders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42" name="Google Shape;342;p45"/>
          <p:cNvSpPr txBox="1">
            <a:spLocks noGrp="1"/>
          </p:cNvSpPr>
          <p:nvPr>
            <p:ph type="title"/>
          </p:nvPr>
        </p:nvSpPr>
        <p:spPr>
          <a:xfrm>
            <a:off x="467833" y="367600"/>
            <a:ext cx="831466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 FOR PREDICTING SEVERITY RANK</a:t>
            </a:r>
            <a:endParaRPr dirty="0"/>
          </a:p>
        </p:txBody>
      </p:sp>
      <p:pic>
        <p:nvPicPr>
          <p:cNvPr id="13" name="Google Shape;68;p15">
            <a:extLst>
              <a:ext uri="{FF2B5EF4-FFF2-40B4-BE49-F238E27FC236}">
                <a16:creationId xmlns:a16="http://schemas.microsoft.com/office/drawing/2014/main" id="{0771E212-3103-3A4B-8096-1B5AAA4F860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2824" y="1078648"/>
            <a:ext cx="3837000" cy="3897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>
            <a:spLocks noGrp="1"/>
          </p:cNvSpPr>
          <p:nvPr>
            <p:ph type="title" idx="2"/>
          </p:nvPr>
        </p:nvSpPr>
        <p:spPr>
          <a:xfrm>
            <a:off x="965111" y="690493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ctrTitle"/>
          </p:nvPr>
        </p:nvSpPr>
        <p:spPr>
          <a:xfrm>
            <a:off x="3003350" y="717375"/>
            <a:ext cx="38094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&amp; Objective</a:t>
            </a:r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ctrTitle" idx="3"/>
          </p:nvPr>
        </p:nvSpPr>
        <p:spPr>
          <a:xfrm>
            <a:off x="3003350" y="1747805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74" name="Google Shape;174;p32"/>
          <p:cNvSpPr txBox="1">
            <a:spLocks noGrp="1"/>
          </p:cNvSpPr>
          <p:nvPr>
            <p:ph type="title" idx="5"/>
          </p:nvPr>
        </p:nvSpPr>
        <p:spPr>
          <a:xfrm>
            <a:off x="965111" y="1702996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5" name="Google Shape;175;p32"/>
          <p:cNvSpPr txBox="1">
            <a:spLocks noGrp="1"/>
          </p:cNvSpPr>
          <p:nvPr>
            <p:ph type="ctrTitle" idx="6"/>
          </p:nvPr>
        </p:nvSpPr>
        <p:spPr>
          <a:xfrm>
            <a:off x="3003350" y="2778225"/>
            <a:ext cx="34137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 &amp; Key Takeaways</a:t>
            </a:r>
            <a:endParaRPr/>
          </a:p>
        </p:txBody>
      </p:sp>
      <p:sp>
        <p:nvSpPr>
          <p:cNvPr id="176" name="Google Shape;176;p32"/>
          <p:cNvSpPr txBox="1">
            <a:spLocks noGrp="1"/>
          </p:cNvSpPr>
          <p:nvPr>
            <p:ph type="title" idx="8"/>
          </p:nvPr>
        </p:nvSpPr>
        <p:spPr>
          <a:xfrm>
            <a:off x="965111" y="2733421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7" name="Google Shape;177;p32"/>
          <p:cNvSpPr txBox="1">
            <a:spLocks noGrp="1"/>
          </p:cNvSpPr>
          <p:nvPr>
            <p:ph type="ctrTitle" idx="9"/>
          </p:nvPr>
        </p:nvSpPr>
        <p:spPr>
          <a:xfrm>
            <a:off x="3003350" y="3808650"/>
            <a:ext cx="34137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Opportunities</a:t>
            </a:r>
            <a:endParaRPr/>
          </a:p>
        </p:txBody>
      </p:sp>
      <p:sp>
        <p:nvSpPr>
          <p:cNvPr id="178" name="Google Shape;178;p32"/>
          <p:cNvSpPr txBox="1">
            <a:spLocks noGrp="1"/>
          </p:cNvSpPr>
          <p:nvPr>
            <p:ph type="title" idx="14"/>
          </p:nvPr>
        </p:nvSpPr>
        <p:spPr>
          <a:xfrm>
            <a:off x="965111" y="3763846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8068836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‘BEST’ MODEL :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7983036" cy="817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Random Forest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XX Accuracy</a:t>
            </a:r>
            <a:endParaRPr dirty="0"/>
          </a:p>
        </p:txBody>
      </p:sp>
      <p:sp>
        <p:nvSpPr>
          <p:cNvPr id="11" name="Google Shape;296;p43">
            <a:extLst>
              <a:ext uri="{FF2B5EF4-FFF2-40B4-BE49-F238E27FC236}">
                <a16:creationId xmlns:a16="http://schemas.microsoft.com/office/drawing/2014/main" id="{2DD8DB0F-E63F-B04A-B6FB-D8D450880971}"/>
              </a:ext>
            </a:extLst>
          </p:cNvPr>
          <p:cNvSpPr txBox="1">
            <a:spLocks/>
          </p:cNvSpPr>
          <p:nvPr/>
        </p:nvSpPr>
        <p:spPr>
          <a:xfrm>
            <a:off x="526524" y="2372244"/>
            <a:ext cx="80688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THE MODEL WITH INSIGHTS WE NEED :</a:t>
            </a:r>
          </a:p>
        </p:txBody>
      </p:sp>
      <p:sp>
        <p:nvSpPr>
          <p:cNvPr id="12" name="Google Shape;297;p43">
            <a:extLst>
              <a:ext uri="{FF2B5EF4-FFF2-40B4-BE49-F238E27FC236}">
                <a16:creationId xmlns:a16="http://schemas.microsoft.com/office/drawing/2014/main" id="{D72EC9F2-7581-914C-8C4C-1C4F9DB06B52}"/>
              </a:ext>
            </a:extLst>
          </p:cNvPr>
          <p:cNvSpPr txBox="1">
            <a:spLocks/>
          </p:cNvSpPr>
          <p:nvPr/>
        </p:nvSpPr>
        <p:spPr>
          <a:xfrm>
            <a:off x="612324" y="3141774"/>
            <a:ext cx="7983036" cy="158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/>
              <a:t>Logistic Regression</a:t>
            </a:r>
          </a:p>
          <a:p>
            <a:pPr marL="0" indent="0"/>
            <a:r>
              <a:rPr lang="en-US" dirty="0"/>
              <a:t>XX Accuracy</a:t>
            </a:r>
          </a:p>
          <a:p>
            <a:pPr marL="0" indent="0"/>
            <a:endParaRPr lang="en-US" dirty="0"/>
          </a:p>
          <a:p>
            <a:pPr marL="0" indent="0"/>
            <a:r>
              <a:rPr lang="en-US" sz="1100" dirty="0"/>
              <a:t>Why?</a:t>
            </a:r>
          </a:p>
          <a:p>
            <a:pPr marL="0" indent="0"/>
            <a:endParaRPr lang="en-US" sz="1100" dirty="0"/>
          </a:p>
          <a:p>
            <a:pPr marL="0" indent="0"/>
            <a:r>
              <a:rPr lang="en-US" sz="1100" dirty="0"/>
              <a:t>Tells us which direction a variable is ‘pulling’ the model for severity classification.</a:t>
            </a:r>
          </a:p>
          <a:p>
            <a:pPr marL="0" indent="0"/>
            <a:endParaRPr lang="en-US" sz="1100" dirty="0"/>
          </a:p>
          <a:p>
            <a:pPr marL="0" indent="0"/>
            <a:r>
              <a:rPr lang="en-US" sz="1100" dirty="0"/>
              <a:t>We’re looking for which direction the stay-at-home orders pull the model.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27EACE-FF6B-F447-9197-4FDDF84FF3B0}"/>
              </a:ext>
            </a:extLst>
          </p:cNvPr>
          <p:cNvSpPr/>
          <p:nvPr/>
        </p:nvSpPr>
        <p:spPr>
          <a:xfrm>
            <a:off x="338668" y="1916028"/>
            <a:ext cx="2195726" cy="28931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42436-7107-6A4C-A2C0-3F5AF74CEA1C}"/>
              </a:ext>
            </a:extLst>
          </p:cNvPr>
          <p:cNvSpPr txBox="1"/>
          <p:nvPr/>
        </p:nvSpPr>
        <p:spPr>
          <a:xfrm>
            <a:off x="338666" y="1916028"/>
            <a:ext cx="2195723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endParaRPr lang="en" sz="1100" b="1" dirty="0">
              <a:solidFill>
                <a:schemeClr val="accent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WEATHER: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Clear/Fair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Foggy/Hazy</a:t>
            </a:r>
          </a:p>
          <a:p>
            <a:pPr algn="ctr">
              <a:buClr>
                <a:schemeClr val="bg1"/>
              </a:buClr>
            </a:pPr>
            <a:endParaRPr lang="en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SIGNAL PRESENCE:</a:t>
            </a: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Traffic Light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INTERSECTION TYPE: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Crossing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SPECIAL:</a:t>
            </a:r>
            <a:endParaRPr lang="en" sz="11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Under ‘Stay-Home’ Orders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pic>
        <p:nvPicPr>
          <p:cNvPr id="16" name="Google Shape;83;p18">
            <a:extLst>
              <a:ext uri="{FF2B5EF4-FFF2-40B4-BE49-F238E27FC236}">
                <a16:creationId xmlns:a16="http://schemas.microsoft.com/office/drawing/2014/main" id="{481DF552-BEF8-674E-9C39-5076C60857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107" r="29374"/>
          <a:stretch/>
        </p:blipFill>
        <p:spPr>
          <a:xfrm>
            <a:off x="2852752" y="1916029"/>
            <a:ext cx="1624049" cy="29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2"/>
          <p:cNvSpPr txBox="1">
            <a:spLocks noGrp="1"/>
          </p:cNvSpPr>
          <p:nvPr>
            <p:ph type="title"/>
          </p:nvPr>
        </p:nvSpPr>
        <p:spPr>
          <a:xfrm>
            <a:off x="1023334" y="389903"/>
            <a:ext cx="754169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VARIABLES’ IMPACT ON SEVERITY OF CAR ACCIDENT</a:t>
            </a:r>
            <a:endParaRPr dirty="0"/>
          </a:p>
        </p:txBody>
      </p:sp>
      <p:sp>
        <p:nvSpPr>
          <p:cNvPr id="286" name="Google Shape;286;p42"/>
          <p:cNvSpPr/>
          <p:nvPr/>
        </p:nvSpPr>
        <p:spPr>
          <a:xfrm>
            <a:off x="2838250" y="1893717"/>
            <a:ext cx="1607700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8" name="Google Shape;288;p42"/>
          <p:cNvCxnSpPr/>
          <p:nvPr/>
        </p:nvCxnSpPr>
        <p:spPr>
          <a:xfrm>
            <a:off x="2600900" y="1887417"/>
            <a:ext cx="0" cy="2950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94;p43">
            <a:extLst>
              <a:ext uri="{FF2B5EF4-FFF2-40B4-BE49-F238E27FC236}">
                <a16:creationId xmlns:a16="http://schemas.microsoft.com/office/drawing/2014/main" id="{244FE7EE-70D1-8845-AB05-1A053961A4EF}"/>
              </a:ext>
            </a:extLst>
          </p:cNvPr>
          <p:cNvSpPr txBox="1">
            <a:spLocks/>
          </p:cNvSpPr>
          <p:nvPr/>
        </p:nvSpPr>
        <p:spPr>
          <a:xfrm>
            <a:off x="1023334" y="1334895"/>
            <a:ext cx="2414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dirty="0"/>
              <a:t>LESS SEVERE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FABFC1B-5507-B14D-A39D-AE5C285FD2C8}"/>
              </a:ext>
            </a:extLst>
          </p:cNvPr>
          <p:cNvCxnSpPr>
            <a:cxnSpLocks/>
          </p:cNvCxnSpPr>
          <p:nvPr/>
        </p:nvCxnSpPr>
        <p:spPr>
          <a:xfrm flipH="1">
            <a:off x="3740726" y="1615044"/>
            <a:ext cx="57001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906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27EACE-FF6B-F447-9197-4FDDF84FF3B0}"/>
              </a:ext>
            </a:extLst>
          </p:cNvPr>
          <p:cNvSpPr/>
          <p:nvPr/>
        </p:nvSpPr>
        <p:spPr>
          <a:xfrm>
            <a:off x="338668" y="1916028"/>
            <a:ext cx="2195726" cy="28931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42436-7107-6A4C-A2C0-3F5AF74CEA1C}"/>
              </a:ext>
            </a:extLst>
          </p:cNvPr>
          <p:cNvSpPr txBox="1"/>
          <p:nvPr/>
        </p:nvSpPr>
        <p:spPr>
          <a:xfrm>
            <a:off x="338666" y="1916028"/>
            <a:ext cx="2195723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endParaRPr lang="en" sz="1100" b="1" dirty="0">
              <a:solidFill>
                <a:schemeClr val="accent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WEATHER: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Clear/Fair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Foggy/Hazy</a:t>
            </a:r>
          </a:p>
          <a:p>
            <a:pPr algn="ctr">
              <a:buClr>
                <a:schemeClr val="bg1"/>
              </a:buClr>
            </a:pPr>
            <a:endParaRPr lang="en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SIGNAL PRESENCE:</a:t>
            </a: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Traffic Light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INTERSECTION TYPE: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Crossing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SPECIAL:</a:t>
            </a:r>
            <a:endParaRPr lang="en" sz="11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Under ‘Stay-Home’ Orders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pic>
        <p:nvPicPr>
          <p:cNvPr id="16" name="Google Shape;83;p18">
            <a:extLst>
              <a:ext uri="{FF2B5EF4-FFF2-40B4-BE49-F238E27FC236}">
                <a16:creationId xmlns:a16="http://schemas.microsoft.com/office/drawing/2014/main" id="{481DF552-BEF8-674E-9C39-5076C60857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107" r="29374"/>
          <a:stretch/>
        </p:blipFill>
        <p:spPr>
          <a:xfrm>
            <a:off x="2852752" y="1916029"/>
            <a:ext cx="1624049" cy="29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2"/>
          <p:cNvSpPr txBox="1">
            <a:spLocks noGrp="1"/>
          </p:cNvSpPr>
          <p:nvPr>
            <p:ph type="title"/>
          </p:nvPr>
        </p:nvSpPr>
        <p:spPr>
          <a:xfrm>
            <a:off x="1023334" y="389903"/>
            <a:ext cx="754169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VARIABLES’ IMPACT ON SEVERITY OF CAR ACCIDENT</a:t>
            </a:r>
            <a:endParaRPr dirty="0"/>
          </a:p>
        </p:txBody>
      </p:sp>
      <p:sp>
        <p:nvSpPr>
          <p:cNvPr id="286" name="Google Shape;286;p42"/>
          <p:cNvSpPr/>
          <p:nvPr/>
        </p:nvSpPr>
        <p:spPr>
          <a:xfrm>
            <a:off x="2838250" y="1893717"/>
            <a:ext cx="1607700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8" name="Google Shape;288;p42"/>
          <p:cNvCxnSpPr/>
          <p:nvPr/>
        </p:nvCxnSpPr>
        <p:spPr>
          <a:xfrm>
            <a:off x="2600900" y="1887417"/>
            <a:ext cx="0" cy="2950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94;p43">
            <a:extLst>
              <a:ext uri="{FF2B5EF4-FFF2-40B4-BE49-F238E27FC236}">
                <a16:creationId xmlns:a16="http://schemas.microsoft.com/office/drawing/2014/main" id="{244FE7EE-70D1-8845-AB05-1A053961A4EF}"/>
              </a:ext>
            </a:extLst>
          </p:cNvPr>
          <p:cNvSpPr txBox="1">
            <a:spLocks/>
          </p:cNvSpPr>
          <p:nvPr/>
        </p:nvSpPr>
        <p:spPr>
          <a:xfrm>
            <a:off x="1023334" y="1334895"/>
            <a:ext cx="2414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dirty="0"/>
              <a:t>LESS SEVERE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FABFC1B-5507-B14D-A39D-AE5C285FD2C8}"/>
              </a:ext>
            </a:extLst>
          </p:cNvPr>
          <p:cNvCxnSpPr>
            <a:cxnSpLocks/>
          </p:cNvCxnSpPr>
          <p:nvPr/>
        </p:nvCxnSpPr>
        <p:spPr>
          <a:xfrm flipH="1">
            <a:off x="3740726" y="1615044"/>
            <a:ext cx="57001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24575D7-8EF9-F148-A7E3-6F333C90A9D9}"/>
              </a:ext>
            </a:extLst>
          </p:cNvPr>
          <p:cNvSpPr/>
          <p:nvPr/>
        </p:nvSpPr>
        <p:spPr>
          <a:xfrm>
            <a:off x="409915" y="4164861"/>
            <a:ext cx="1992865" cy="571324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39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27EACE-FF6B-F447-9197-4FDDF84FF3B0}"/>
              </a:ext>
            </a:extLst>
          </p:cNvPr>
          <p:cNvSpPr/>
          <p:nvPr/>
        </p:nvSpPr>
        <p:spPr>
          <a:xfrm>
            <a:off x="338668" y="1916028"/>
            <a:ext cx="2195726" cy="28931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AE0C53-47B4-9F40-9C20-841ED52A2E4F}"/>
              </a:ext>
            </a:extLst>
          </p:cNvPr>
          <p:cNvSpPr/>
          <p:nvPr/>
        </p:nvSpPr>
        <p:spPr>
          <a:xfrm>
            <a:off x="6609606" y="1946590"/>
            <a:ext cx="2195726" cy="28931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42436-7107-6A4C-A2C0-3F5AF74CEA1C}"/>
              </a:ext>
            </a:extLst>
          </p:cNvPr>
          <p:cNvSpPr txBox="1"/>
          <p:nvPr/>
        </p:nvSpPr>
        <p:spPr>
          <a:xfrm>
            <a:off x="338666" y="1916028"/>
            <a:ext cx="2195723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endParaRPr lang="en" sz="1100" b="1" dirty="0">
              <a:solidFill>
                <a:schemeClr val="accent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WEATHER: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Clear/Fair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Foggy/Hazy</a:t>
            </a:r>
          </a:p>
          <a:p>
            <a:pPr algn="ctr">
              <a:buClr>
                <a:schemeClr val="bg1"/>
              </a:buClr>
            </a:pPr>
            <a:endParaRPr lang="en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SIGNAL PRESENCE:</a:t>
            </a: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Traffic Light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INTERSECTION TYPE: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Crossing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SPECIAL:</a:t>
            </a:r>
            <a:endParaRPr lang="en" sz="11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Under ‘Stay-Home’ Orders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pic>
        <p:nvPicPr>
          <p:cNvPr id="16" name="Google Shape;83;p18">
            <a:extLst>
              <a:ext uri="{FF2B5EF4-FFF2-40B4-BE49-F238E27FC236}">
                <a16:creationId xmlns:a16="http://schemas.microsoft.com/office/drawing/2014/main" id="{481DF552-BEF8-674E-9C39-5076C60857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107" r="29374"/>
          <a:stretch/>
        </p:blipFill>
        <p:spPr>
          <a:xfrm>
            <a:off x="2852752" y="1916029"/>
            <a:ext cx="1624049" cy="293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78;p17">
            <a:extLst>
              <a:ext uri="{FF2B5EF4-FFF2-40B4-BE49-F238E27FC236}">
                <a16:creationId xmlns:a16="http://schemas.microsoft.com/office/drawing/2014/main" id="{D3782F7D-2510-414C-8AB5-A3650B7263C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776" r="37758"/>
          <a:stretch/>
        </p:blipFill>
        <p:spPr>
          <a:xfrm>
            <a:off x="4746171" y="1916032"/>
            <a:ext cx="1616927" cy="295421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2"/>
          <p:cNvSpPr txBox="1">
            <a:spLocks noGrp="1"/>
          </p:cNvSpPr>
          <p:nvPr>
            <p:ph type="title"/>
          </p:nvPr>
        </p:nvSpPr>
        <p:spPr>
          <a:xfrm>
            <a:off x="1023334" y="389903"/>
            <a:ext cx="754169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VARIABLES’ IMPACT ON SEVERITY OF CAR ACCIDENT</a:t>
            </a:r>
            <a:endParaRPr dirty="0"/>
          </a:p>
        </p:txBody>
      </p:sp>
      <p:sp>
        <p:nvSpPr>
          <p:cNvPr id="286" name="Google Shape;286;p42"/>
          <p:cNvSpPr/>
          <p:nvPr/>
        </p:nvSpPr>
        <p:spPr>
          <a:xfrm>
            <a:off x="2838250" y="1893717"/>
            <a:ext cx="1607700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2"/>
          <p:cNvSpPr/>
          <p:nvPr/>
        </p:nvSpPr>
        <p:spPr>
          <a:xfrm>
            <a:off x="4697963" y="1893717"/>
            <a:ext cx="1607700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8" name="Google Shape;288;p42"/>
          <p:cNvCxnSpPr/>
          <p:nvPr/>
        </p:nvCxnSpPr>
        <p:spPr>
          <a:xfrm>
            <a:off x="2600900" y="1887417"/>
            <a:ext cx="0" cy="2950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42"/>
          <p:cNvCxnSpPr/>
          <p:nvPr/>
        </p:nvCxnSpPr>
        <p:spPr>
          <a:xfrm>
            <a:off x="6526825" y="1887417"/>
            <a:ext cx="0" cy="2950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94;p43">
            <a:extLst>
              <a:ext uri="{FF2B5EF4-FFF2-40B4-BE49-F238E27FC236}">
                <a16:creationId xmlns:a16="http://schemas.microsoft.com/office/drawing/2014/main" id="{244FE7EE-70D1-8845-AB05-1A053961A4EF}"/>
              </a:ext>
            </a:extLst>
          </p:cNvPr>
          <p:cNvSpPr txBox="1">
            <a:spLocks/>
          </p:cNvSpPr>
          <p:nvPr/>
        </p:nvSpPr>
        <p:spPr>
          <a:xfrm>
            <a:off x="1023334" y="1334895"/>
            <a:ext cx="2414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dirty="0"/>
              <a:t>LESS SEVERE</a:t>
            </a:r>
          </a:p>
        </p:txBody>
      </p:sp>
      <p:sp>
        <p:nvSpPr>
          <p:cNvPr id="14" name="Google Shape;296;p43">
            <a:extLst>
              <a:ext uri="{FF2B5EF4-FFF2-40B4-BE49-F238E27FC236}">
                <a16:creationId xmlns:a16="http://schemas.microsoft.com/office/drawing/2014/main" id="{DEF5D09E-D07A-DF4C-855C-D529756BC19C}"/>
              </a:ext>
            </a:extLst>
          </p:cNvPr>
          <p:cNvSpPr txBox="1">
            <a:spLocks/>
          </p:cNvSpPr>
          <p:nvPr/>
        </p:nvSpPr>
        <p:spPr>
          <a:xfrm>
            <a:off x="5467480" y="1334895"/>
            <a:ext cx="2723577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MORE SEVERE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BDF39D-F3FF-B348-9721-3526E46C1990}"/>
              </a:ext>
            </a:extLst>
          </p:cNvPr>
          <p:cNvSpPr txBox="1"/>
          <p:nvPr/>
        </p:nvSpPr>
        <p:spPr>
          <a:xfrm>
            <a:off x="6609606" y="1916028"/>
            <a:ext cx="2195729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endParaRPr lang="en" sz="1100" b="1" dirty="0">
              <a:solidFill>
                <a:schemeClr val="accent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WEATHER: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Rain/Thunderstorm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Snow/Hail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INTERSECTION TYPE: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Junction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sz="1000" b="1" dirty="0">
                <a:solidFill>
                  <a:schemeClr val="accent1"/>
                </a:solidFill>
                <a:latin typeface="Montserrat"/>
                <a:sym typeface="Montserrat"/>
              </a:rPr>
              <a:t>TIME OF DAY: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Nighttime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TEMPERATURE:</a:t>
            </a:r>
            <a:endParaRPr lang="en" sz="11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Higher Temperature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FABFC1B-5507-B14D-A39D-AE5C285FD2C8}"/>
              </a:ext>
            </a:extLst>
          </p:cNvPr>
          <p:cNvCxnSpPr>
            <a:cxnSpLocks/>
          </p:cNvCxnSpPr>
          <p:nvPr/>
        </p:nvCxnSpPr>
        <p:spPr>
          <a:xfrm flipH="1">
            <a:off x="3740726" y="1615044"/>
            <a:ext cx="57001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83ED92-A581-AB43-BA07-50229D36E0F4}"/>
              </a:ext>
            </a:extLst>
          </p:cNvPr>
          <p:cNvCxnSpPr>
            <a:cxnSpLocks/>
          </p:cNvCxnSpPr>
          <p:nvPr/>
        </p:nvCxnSpPr>
        <p:spPr>
          <a:xfrm>
            <a:off x="4843150" y="1613067"/>
            <a:ext cx="52449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8" name="Google Shape;286;p42">
            <a:extLst>
              <a:ext uri="{FF2B5EF4-FFF2-40B4-BE49-F238E27FC236}">
                <a16:creationId xmlns:a16="http://schemas.microsoft.com/office/drawing/2014/main" id="{EB2EAB65-0D45-314D-A5B0-6A30182BFFDE}"/>
              </a:ext>
            </a:extLst>
          </p:cNvPr>
          <p:cNvSpPr/>
          <p:nvPr/>
        </p:nvSpPr>
        <p:spPr>
          <a:xfrm>
            <a:off x="274170" y="1194812"/>
            <a:ext cx="4348747" cy="39486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2734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27EACE-FF6B-F447-9197-4FDDF84FF3B0}"/>
              </a:ext>
            </a:extLst>
          </p:cNvPr>
          <p:cNvSpPr/>
          <p:nvPr/>
        </p:nvSpPr>
        <p:spPr>
          <a:xfrm>
            <a:off x="338668" y="1916028"/>
            <a:ext cx="2195726" cy="28931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AE0C53-47B4-9F40-9C20-841ED52A2E4F}"/>
              </a:ext>
            </a:extLst>
          </p:cNvPr>
          <p:cNvSpPr/>
          <p:nvPr/>
        </p:nvSpPr>
        <p:spPr>
          <a:xfrm>
            <a:off x="6609606" y="1946590"/>
            <a:ext cx="2195726" cy="28931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42436-7107-6A4C-A2C0-3F5AF74CEA1C}"/>
              </a:ext>
            </a:extLst>
          </p:cNvPr>
          <p:cNvSpPr txBox="1"/>
          <p:nvPr/>
        </p:nvSpPr>
        <p:spPr>
          <a:xfrm>
            <a:off x="338666" y="1916028"/>
            <a:ext cx="2195723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endParaRPr lang="en" sz="1100" b="1" dirty="0">
              <a:solidFill>
                <a:schemeClr val="accent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WEATHER: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Clear/Fair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Foggy/Hazy</a:t>
            </a:r>
          </a:p>
          <a:p>
            <a:pPr algn="ctr">
              <a:buClr>
                <a:schemeClr val="bg1"/>
              </a:buClr>
            </a:pPr>
            <a:endParaRPr lang="en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SIGNAL PRESENCE:</a:t>
            </a: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Traffic Light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INTERSECTION TYPE: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Crossing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SPECIAL:</a:t>
            </a:r>
            <a:endParaRPr lang="en" sz="11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Under ‘Stay-Home’ Orders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pic>
        <p:nvPicPr>
          <p:cNvPr id="16" name="Google Shape;83;p18">
            <a:extLst>
              <a:ext uri="{FF2B5EF4-FFF2-40B4-BE49-F238E27FC236}">
                <a16:creationId xmlns:a16="http://schemas.microsoft.com/office/drawing/2014/main" id="{481DF552-BEF8-674E-9C39-5076C60857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107" r="29374"/>
          <a:stretch/>
        </p:blipFill>
        <p:spPr>
          <a:xfrm>
            <a:off x="2852752" y="1916029"/>
            <a:ext cx="1624049" cy="293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78;p17">
            <a:extLst>
              <a:ext uri="{FF2B5EF4-FFF2-40B4-BE49-F238E27FC236}">
                <a16:creationId xmlns:a16="http://schemas.microsoft.com/office/drawing/2014/main" id="{D3782F7D-2510-414C-8AB5-A3650B7263C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776" r="37758"/>
          <a:stretch/>
        </p:blipFill>
        <p:spPr>
          <a:xfrm>
            <a:off x="4746171" y="1916032"/>
            <a:ext cx="1616927" cy="295421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2"/>
          <p:cNvSpPr txBox="1">
            <a:spLocks noGrp="1"/>
          </p:cNvSpPr>
          <p:nvPr>
            <p:ph type="title"/>
          </p:nvPr>
        </p:nvSpPr>
        <p:spPr>
          <a:xfrm>
            <a:off x="1023334" y="389903"/>
            <a:ext cx="754169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VARIABLES’ IMPACT ON SEVERITY OF CAR ACCIDENT</a:t>
            </a:r>
            <a:endParaRPr dirty="0"/>
          </a:p>
        </p:txBody>
      </p:sp>
      <p:sp>
        <p:nvSpPr>
          <p:cNvPr id="286" name="Google Shape;286;p42"/>
          <p:cNvSpPr/>
          <p:nvPr/>
        </p:nvSpPr>
        <p:spPr>
          <a:xfrm>
            <a:off x="2838250" y="1893717"/>
            <a:ext cx="1607700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2"/>
          <p:cNvSpPr/>
          <p:nvPr/>
        </p:nvSpPr>
        <p:spPr>
          <a:xfrm>
            <a:off x="4697963" y="1893717"/>
            <a:ext cx="1607700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8" name="Google Shape;288;p42"/>
          <p:cNvCxnSpPr/>
          <p:nvPr/>
        </p:nvCxnSpPr>
        <p:spPr>
          <a:xfrm>
            <a:off x="2600900" y="1887417"/>
            <a:ext cx="0" cy="2950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42"/>
          <p:cNvCxnSpPr/>
          <p:nvPr/>
        </p:nvCxnSpPr>
        <p:spPr>
          <a:xfrm>
            <a:off x="6526825" y="1887417"/>
            <a:ext cx="0" cy="2950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94;p43">
            <a:extLst>
              <a:ext uri="{FF2B5EF4-FFF2-40B4-BE49-F238E27FC236}">
                <a16:creationId xmlns:a16="http://schemas.microsoft.com/office/drawing/2014/main" id="{244FE7EE-70D1-8845-AB05-1A053961A4EF}"/>
              </a:ext>
            </a:extLst>
          </p:cNvPr>
          <p:cNvSpPr txBox="1">
            <a:spLocks/>
          </p:cNvSpPr>
          <p:nvPr/>
        </p:nvSpPr>
        <p:spPr>
          <a:xfrm>
            <a:off x="1023334" y="1334895"/>
            <a:ext cx="2414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dirty="0"/>
              <a:t>LESS SEVERE</a:t>
            </a:r>
          </a:p>
        </p:txBody>
      </p:sp>
      <p:sp>
        <p:nvSpPr>
          <p:cNvPr id="14" name="Google Shape;296;p43">
            <a:extLst>
              <a:ext uri="{FF2B5EF4-FFF2-40B4-BE49-F238E27FC236}">
                <a16:creationId xmlns:a16="http://schemas.microsoft.com/office/drawing/2014/main" id="{DEF5D09E-D07A-DF4C-855C-D529756BC19C}"/>
              </a:ext>
            </a:extLst>
          </p:cNvPr>
          <p:cNvSpPr txBox="1">
            <a:spLocks/>
          </p:cNvSpPr>
          <p:nvPr/>
        </p:nvSpPr>
        <p:spPr>
          <a:xfrm>
            <a:off x="5467480" y="1334895"/>
            <a:ext cx="2723577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MORE SEVERE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BDF39D-F3FF-B348-9721-3526E46C1990}"/>
              </a:ext>
            </a:extLst>
          </p:cNvPr>
          <p:cNvSpPr txBox="1"/>
          <p:nvPr/>
        </p:nvSpPr>
        <p:spPr>
          <a:xfrm>
            <a:off x="6609606" y="1916028"/>
            <a:ext cx="2195729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endParaRPr lang="en" sz="1100" b="1" dirty="0">
              <a:solidFill>
                <a:schemeClr val="accent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WEATHER: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Rain/Thunderstorm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Snow/Hail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INTERSECTION TYPE: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Junction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sz="1000" b="1" dirty="0">
                <a:solidFill>
                  <a:schemeClr val="accent1"/>
                </a:solidFill>
                <a:latin typeface="Montserrat"/>
                <a:sym typeface="Montserrat"/>
              </a:rPr>
              <a:t>TIME OF DAY: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Nighttime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TEMPERATURE:</a:t>
            </a:r>
            <a:endParaRPr lang="en" sz="11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Higher Temperature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FABFC1B-5507-B14D-A39D-AE5C285FD2C8}"/>
              </a:ext>
            </a:extLst>
          </p:cNvPr>
          <p:cNvCxnSpPr>
            <a:cxnSpLocks/>
          </p:cNvCxnSpPr>
          <p:nvPr/>
        </p:nvCxnSpPr>
        <p:spPr>
          <a:xfrm flipH="1">
            <a:off x="3740726" y="1615044"/>
            <a:ext cx="57001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83ED92-A581-AB43-BA07-50229D36E0F4}"/>
              </a:ext>
            </a:extLst>
          </p:cNvPr>
          <p:cNvCxnSpPr>
            <a:cxnSpLocks/>
          </p:cNvCxnSpPr>
          <p:nvPr/>
        </p:nvCxnSpPr>
        <p:spPr>
          <a:xfrm>
            <a:off x="4843150" y="1613067"/>
            <a:ext cx="52449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0424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796077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FINDINGS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7874971" cy="22222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Did Stay-At-Home orders affect frequency or severity of car accidents?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Increase in frequency of accidents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Decrease in severity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Seems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8219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OPPORTUNITIES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6462845" cy="12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XXX</a:t>
            </a:r>
            <a:endParaRPr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9930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63"/>
          <p:cNvSpPr txBox="1">
            <a:spLocks noGrp="1"/>
          </p:cNvSpPr>
          <p:nvPr>
            <p:ph type="body" idx="1"/>
          </p:nvPr>
        </p:nvSpPr>
        <p:spPr>
          <a:xfrm>
            <a:off x="4461675" y="1811125"/>
            <a:ext cx="4025620" cy="16883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Celina Plaza</a:t>
            </a:r>
            <a:br>
              <a:rPr lang="en" dirty="0"/>
            </a:br>
            <a:r>
              <a:rPr lang="en-US" sz="1000" dirty="0"/>
              <a:t>c</a:t>
            </a:r>
            <a:r>
              <a:rPr lang="en" sz="1000" dirty="0"/>
              <a:t>elina.plaza@gmail.com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/>
              <a:t>l</a:t>
            </a:r>
            <a:r>
              <a:rPr lang="en" sz="1000" dirty="0"/>
              <a:t>inkedin.com/in/celinaplaza</a:t>
            </a:r>
            <a:br>
              <a:rPr lang="en" sz="1000" dirty="0"/>
            </a:br>
            <a:r>
              <a:rPr lang="en" sz="1000" dirty="0" err="1"/>
              <a:t>celinaplaza.org</a:t>
            </a:r>
            <a:endParaRPr lang="en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/>
              <a:t>Full project: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000" dirty="0" err="1"/>
              <a:t>github.com</a:t>
            </a:r>
            <a:r>
              <a:rPr lang="en-US" sz="1000" dirty="0"/>
              <a:t>/cecann10/covid-impact-car-accidents</a:t>
            </a:r>
            <a:endParaRPr sz="1000" dirty="0"/>
          </a:p>
        </p:txBody>
      </p:sp>
      <p:sp>
        <p:nvSpPr>
          <p:cNvPr id="737" name="Google Shape;737;p63"/>
          <p:cNvSpPr txBox="1">
            <a:spLocks noGrp="1"/>
          </p:cNvSpPr>
          <p:nvPr>
            <p:ph type="title"/>
          </p:nvPr>
        </p:nvSpPr>
        <p:spPr>
          <a:xfrm>
            <a:off x="3168000" y="367599"/>
            <a:ext cx="2808000" cy="12763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br>
              <a:rPr lang="en" dirty="0"/>
            </a:br>
            <a:br>
              <a:rPr lang="en" dirty="0"/>
            </a:br>
            <a:r>
              <a:rPr lang="en" dirty="0"/>
              <a:t>Any Questions?</a:t>
            </a:r>
            <a:endParaRPr dirty="0"/>
          </a:p>
        </p:txBody>
      </p:sp>
      <p:sp>
        <p:nvSpPr>
          <p:cNvPr id="749" name="Google Shape;749;p63"/>
          <p:cNvSpPr txBox="1"/>
          <p:nvPr/>
        </p:nvSpPr>
        <p:spPr>
          <a:xfrm>
            <a:off x="4461375" y="4201933"/>
            <a:ext cx="34473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" name="Google Shape;88;p19">
            <a:extLst>
              <a:ext uri="{FF2B5EF4-FFF2-40B4-BE49-F238E27FC236}">
                <a16:creationId xmlns:a16="http://schemas.microsoft.com/office/drawing/2014/main" id="{028BE3A8-55A5-1A4B-A0D2-CC75B1B36A1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4051" t="1567"/>
          <a:stretch/>
        </p:blipFill>
        <p:spPr>
          <a:xfrm>
            <a:off x="213758" y="1911927"/>
            <a:ext cx="3689479" cy="238143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87;p42">
            <a:extLst>
              <a:ext uri="{FF2B5EF4-FFF2-40B4-BE49-F238E27FC236}">
                <a16:creationId xmlns:a16="http://schemas.microsoft.com/office/drawing/2014/main" id="{9E94CCD8-1E76-394C-8A14-474048175C91}"/>
              </a:ext>
            </a:extLst>
          </p:cNvPr>
          <p:cNvSpPr/>
          <p:nvPr/>
        </p:nvSpPr>
        <p:spPr>
          <a:xfrm>
            <a:off x="213759" y="1893717"/>
            <a:ext cx="3966356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264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56">
            <a:extLst>
              <a:ext uri="{FF2B5EF4-FFF2-40B4-BE49-F238E27FC236}">
                <a16:creationId xmlns:a16="http://schemas.microsoft.com/office/drawing/2014/main" id="{2E6FC1AD-C4AE-D94E-897A-BAF6A8FA4D73}"/>
              </a:ext>
            </a:extLst>
          </p:cNvPr>
          <p:cNvSpPr txBox="1">
            <a:spLocks/>
          </p:cNvSpPr>
          <p:nvPr/>
        </p:nvSpPr>
        <p:spPr>
          <a:xfrm>
            <a:off x="606287" y="417650"/>
            <a:ext cx="2530038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000" dirty="0">
                <a:solidFill>
                  <a:schemeClr val="accent1"/>
                </a:solidFill>
              </a:rPr>
              <a:t>Appendix</a:t>
            </a:r>
          </a:p>
        </p:txBody>
      </p:sp>
      <p:cxnSp>
        <p:nvCxnSpPr>
          <p:cNvPr id="6" name="Google Shape;591;p56">
            <a:extLst>
              <a:ext uri="{FF2B5EF4-FFF2-40B4-BE49-F238E27FC236}">
                <a16:creationId xmlns:a16="http://schemas.microsoft.com/office/drawing/2014/main" id="{DDF54674-B857-EB42-8BB4-961EB1CF8498}"/>
              </a:ext>
            </a:extLst>
          </p:cNvPr>
          <p:cNvCxnSpPr/>
          <p:nvPr/>
        </p:nvCxnSpPr>
        <p:spPr>
          <a:xfrm>
            <a:off x="-6103" y="1360875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592;p56">
            <a:extLst>
              <a:ext uri="{FF2B5EF4-FFF2-40B4-BE49-F238E27FC236}">
                <a16:creationId xmlns:a16="http://schemas.microsoft.com/office/drawing/2014/main" id="{BB85812A-248A-2849-8D7F-F3A98394D9AD}"/>
              </a:ext>
            </a:extLst>
          </p:cNvPr>
          <p:cNvCxnSpPr/>
          <p:nvPr/>
        </p:nvCxnSpPr>
        <p:spPr>
          <a:xfrm>
            <a:off x="-6103" y="3565225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24380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[HEADLINE]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6462845" cy="12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XXX</a:t>
            </a:r>
            <a:endParaRPr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683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/>
          <p:nvPr/>
        </p:nvSpPr>
        <p:spPr>
          <a:xfrm>
            <a:off x="3098575" y="1345513"/>
            <a:ext cx="5604000" cy="3192300"/>
          </a:xfrm>
          <a:prstGeom prst="rect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3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185" name="Google Shape;185;p33"/>
          <p:cNvSpPr txBox="1">
            <a:spLocks noGrp="1"/>
          </p:cNvSpPr>
          <p:nvPr>
            <p:ph type="subTitle" idx="1"/>
          </p:nvPr>
        </p:nvSpPr>
        <p:spPr>
          <a:xfrm>
            <a:off x="5191275" y="1612950"/>
            <a:ext cx="2808000" cy="25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While COVID has had </a:t>
            </a:r>
            <a:r>
              <a:rPr lang="en" dirty="0">
                <a:solidFill>
                  <a:schemeClr val="accent1"/>
                </a:solidFill>
              </a:rPr>
              <a:t>countless negative effects </a:t>
            </a:r>
            <a:r>
              <a:rPr lang="en" dirty="0"/>
              <a:t>on the world, during the height of stay-at-home orders by US states there were reports of less cars on the road leading to </a:t>
            </a:r>
            <a:r>
              <a:rPr lang="en" dirty="0">
                <a:solidFill>
                  <a:schemeClr val="accent1"/>
                </a:solidFill>
              </a:rPr>
              <a:t>cleaner air</a:t>
            </a:r>
            <a:r>
              <a:rPr lang="en" b="1" dirty="0"/>
              <a:t>,</a:t>
            </a:r>
            <a:r>
              <a:rPr lang="en" dirty="0"/>
              <a:t> </a:t>
            </a:r>
            <a:r>
              <a:rPr lang="en" dirty="0">
                <a:solidFill>
                  <a:schemeClr val="accent1"/>
                </a:solidFill>
              </a:rPr>
              <a:t>clearer views</a:t>
            </a:r>
            <a:r>
              <a:rPr lang="en" dirty="0"/>
              <a:t>, and </a:t>
            </a:r>
            <a:r>
              <a:rPr lang="en" dirty="0">
                <a:solidFill>
                  <a:schemeClr val="accent1"/>
                </a:solidFill>
              </a:rPr>
              <a:t>more recreation</a:t>
            </a:r>
            <a:r>
              <a:rPr lang="en" dirty="0"/>
              <a:t>;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1"/>
                </a:solidFill>
              </a:rPr>
              <a:t>…glimmers of </a:t>
            </a:r>
            <a:r>
              <a:rPr lang="en" b="1" dirty="0">
                <a:solidFill>
                  <a:schemeClr val="accent1"/>
                </a:solidFill>
              </a:rPr>
              <a:t>unintended positive effects</a:t>
            </a:r>
            <a:r>
              <a:rPr lang="en" dirty="0">
                <a:solidFill>
                  <a:schemeClr val="accent1"/>
                </a:solidFill>
              </a:rPr>
              <a:t>.  </a:t>
            </a:r>
            <a:endParaRPr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86" name="Google Shape;186;p33"/>
          <p:cNvPicPr preferRelativeResize="0"/>
          <p:nvPr/>
        </p:nvPicPr>
        <p:blipFill rotWithShape="1">
          <a:blip r:embed="rId3">
            <a:alphaModFix/>
          </a:blip>
          <a:srcRect r="1312"/>
          <a:stretch/>
        </p:blipFill>
        <p:spPr>
          <a:xfrm>
            <a:off x="0" y="1597650"/>
            <a:ext cx="3975724" cy="268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3"/>
          <p:cNvPicPr preferRelativeResize="0"/>
          <p:nvPr/>
        </p:nvPicPr>
        <p:blipFill rotWithShape="1">
          <a:blip r:embed="rId4">
            <a:alphaModFix/>
          </a:blip>
          <a:srcRect l="17081" t="-523" b="8620"/>
          <a:stretch/>
        </p:blipFill>
        <p:spPr>
          <a:xfrm>
            <a:off x="0" y="1597650"/>
            <a:ext cx="3975726" cy="268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3"/>
          <p:cNvSpPr/>
          <p:nvPr/>
        </p:nvSpPr>
        <p:spPr>
          <a:xfrm>
            <a:off x="0" y="1597650"/>
            <a:ext cx="3975600" cy="26880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[HEADLINE]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6462845" cy="12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XXX</a:t>
            </a:r>
            <a:endParaRPr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1863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/>
          <p:nvPr/>
        </p:nvSpPr>
        <p:spPr>
          <a:xfrm>
            <a:off x="2093850" y="1894475"/>
            <a:ext cx="4956300" cy="2567700"/>
          </a:xfrm>
          <a:prstGeom prst="rect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4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QUESTION</a:t>
            </a:r>
            <a:endParaRPr/>
          </a:p>
        </p:txBody>
      </p:sp>
      <p:sp>
        <p:nvSpPr>
          <p:cNvPr id="195" name="Google Shape;195;p34"/>
          <p:cNvSpPr txBox="1">
            <a:spLocks noGrp="1"/>
          </p:cNvSpPr>
          <p:nvPr>
            <p:ph type="subTitle" idx="1"/>
          </p:nvPr>
        </p:nvSpPr>
        <p:spPr>
          <a:xfrm>
            <a:off x="2609400" y="2326475"/>
            <a:ext cx="3925200" cy="17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/>
              <a:t>Has the reduction of road traffic  in the United States due to COVID-19’s stay-at-home        orders affected car accident </a:t>
            </a:r>
            <a:r>
              <a:rPr lang="en" sz="1700" dirty="0">
                <a:solidFill>
                  <a:schemeClr val="accent1"/>
                </a:solidFill>
              </a:rPr>
              <a:t>frequency</a:t>
            </a:r>
            <a:r>
              <a:rPr lang="en" sz="1700" dirty="0"/>
              <a:t> or </a:t>
            </a:r>
            <a:r>
              <a:rPr lang="en" sz="1700" dirty="0">
                <a:solidFill>
                  <a:schemeClr val="accent1"/>
                </a:solidFill>
              </a:rPr>
              <a:t>severity</a:t>
            </a:r>
            <a:r>
              <a:rPr lang="en" sz="1700" dirty="0"/>
              <a:t>? </a:t>
            </a:r>
            <a:endParaRPr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201" name="Google Shape;201;p35"/>
          <p:cNvSpPr txBox="1">
            <a:spLocks noGrp="1"/>
          </p:cNvSpPr>
          <p:nvPr>
            <p:ph type="ctrTitle" idx="2"/>
          </p:nvPr>
        </p:nvSpPr>
        <p:spPr>
          <a:xfrm>
            <a:off x="577800" y="27439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Data Collection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02" name="Google Shape;202;p35"/>
          <p:cNvSpPr txBox="1">
            <a:spLocks noGrp="1"/>
          </p:cNvSpPr>
          <p:nvPr>
            <p:ph type="subTitle" idx="1"/>
          </p:nvPr>
        </p:nvSpPr>
        <p:spPr>
          <a:xfrm>
            <a:off x="577800" y="3367275"/>
            <a:ext cx="1847100" cy="16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3.5M car accidents</a:t>
            </a:r>
            <a:endParaRPr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+ </a:t>
            </a:r>
            <a:endParaRPr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Stay-At-Home dates by state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46 variables</a:t>
            </a:r>
          </a:p>
        </p:txBody>
      </p:sp>
      <p:sp>
        <p:nvSpPr>
          <p:cNvPr id="203" name="Google Shape;203;p35"/>
          <p:cNvSpPr/>
          <p:nvPr/>
        </p:nvSpPr>
        <p:spPr>
          <a:xfrm>
            <a:off x="1148100" y="1309899"/>
            <a:ext cx="706500" cy="706500"/>
          </a:xfrm>
          <a:prstGeom prst="ellipse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4" name="Google Shape;204;p35"/>
          <p:cNvCxnSpPr>
            <a:stCxn id="203" idx="4"/>
          </p:cNvCxnSpPr>
          <p:nvPr/>
        </p:nvCxnSpPr>
        <p:spPr>
          <a:xfrm>
            <a:off x="1501350" y="2016399"/>
            <a:ext cx="0" cy="47850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Google Shape;208;p35"/>
          <p:cNvSpPr txBox="1">
            <a:spLocks noGrp="1"/>
          </p:cNvSpPr>
          <p:nvPr>
            <p:ph type="ctrTitle" idx="2"/>
          </p:nvPr>
        </p:nvSpPr>
        <p:spPr>
          <a:xfrm>
            <a:off x="2635200" y="2743975"/>
            <a:ext cx="19029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Cleaning &amp; EDA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09" name="Google Shape;209;p35"/>
          <p:cNvSpPr txBox="1">
            <a:spLocks noGrp="1"/>
          </p:cNvSpPr>
          <p:nvPr>
            <p:ph type="subTitle" idx="1"/>
          </p:nvPr>
        </p:nvSpPr>
        <p:spPr>
          <a:xfrm>
            <a:off x="2635200" y="3367275"/>
            <a:ext cx="1847100" cy="16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Addressing outliers &amp; null values</a:t>
            </a: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Bucketing categorical values</a:t>
            </a: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Adequate data size</a:t>
            </a:r>
            <a:endParaRPr sz="1100"/>
          </a:p>
        </p:txBody>
      </p:sp>
      <p:sp>
        <p:nvSpPr>
          <p:cNvPr id="210" name="Google Shape;210;p35"/>
          <p:cNvSpPr/>
          <p:nvPr/>
        </p:nvSpPr>
        <p:spPr>
          <a:xfrm>
            <a:off x="3205500" y="1309899"/>
            <a:ext cx="706500" cy="706500"/>
          </a:xfrm>
          <a:prstGeom prst="ellipse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1" name="Google Shape;211;p35"/>
          <p:cNvCxnSpPr>
            <a:stCxn id="210" idx="4"/>
          </p:cNvCxnSpPr>
          <p:nvPr/>
        </p:nvCxnSpPr>
        <p:spPr>
          <a:xfrm>
            <a:off x="3558750" y="2016399"/>
            <a:ext cx="0" cy="47850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35"/>
          <p:cNvSpPr txBox="1">
            <a:spLocks noGrp="1"/>
          </p:cNvSpPr>
          <p:nvPr>
            <p:ph type="ctrTitle" idx="2"/>
          </p:nvPr>
        </p:nvSpPr>
        <p:spPr>
          <a:xfrm>
            <a:off x="4720500" y="274141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State Analysis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6" name="Google Shape;216;p35"/>
          <p:cNvSpPr txBox="1">
            <a:spLocks noGrp="1"/>
          </p:cNvSpPr>
          <p:nvPr>
            <p:ph type="subTitle" idx="1"/>
          </p:nvPr>
        </p:nvSpPr>
        <p:spPr>
          <a:xfrm>
            <a:off x="4692600" y="3367275"/>
            <a:ext cx="1847100" cy="16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Individual states’ car accident frequency &amp; severity shifts during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Stay-At-Home orders</a:t>
            </a:r>
            <a:endParaRPr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217" name="Google Shape;217;p35"/>
          <p:cNvSpPr/>
          <p:nvPr/>
        </p:nvSpPr>
        <p:spPr>
          <a:xfrm>
            <a:off x="5262900" y="1309899"/>
            <a:ext cx="706500" cy="706500"/>
          </a:xfrm>
          <a:prstGeom prst="ellipse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8" name="Google Shape;218;p35"/>
          <p:cNvCxnSpPr>
            <a:stCxn id="217" idx="4"/>
          </p:cNvCxnSpPr>
          <p:nvPr/>
        </p:nvCxnSpPr>
        <p:spPr>
          <a:xfrm>
            <a:off x="5616150" y="2016399"/>
            <a:ext cx="0" cy="47850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2" name="Google Shape;222;p35"/>
          <p:cNvSpPr txBox="1">
            <a:spLocks noGrp="1"/>
          </p:cNvSpPr>
          <p:nvPr>
            <p:ph type="ctrTitle" idx="2"/>
          </p:nvPr>
        </p:nvSpPr>
        <p:spPr>
          <a:xfrm>
            <a:off x="6750000" y="27439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Modeling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3" name="Google Shape;223;p35"/>
          <p:cNvSpPr txBox="1">
            <a:spLocks noGrp="1"/>
          </p:cNvSpPr>
          <p:nvPr>
            <p:ph type="subTitle" idx="1"/>
          </p:nvPr>
        </p:nvSpPr>
        <p:spPr>
          <a:xfrm>
            <a:off x="6750000" y="3367275"/>
            <a:ext cx="1847100" cy="14624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100" dirty="0"/>
              <a:t>Logistic Regression</a:t>
            </a:r>
          </a:p>
          <a:p>
            <a:pPr marL="0" lvl="0" indent="0"/>
            <a:endParaRPr lang="en-US" sz="1100" dirty="0"/>
          </a:p>
          <a:p>
            <a:pPr marL="0" lvl="0" indent="0"/>
            <a:r>
              <a:rPr lang="en-US" sz="1100" dirty="0"/>
              <a:t>Random Forest</a:t>
            </a:r>
          </a:p>
          <a:p>
            <a:pPr marL="0" lvl="0" indent="0"/>
            <a:endParaRPr lang="en-US" sz="1100" dirty="0"/>
          </a:p>
          <a:p>
            <a:pPr marL="0" lvl="0" indent="0"/>
            <a:r>
              <a:rPr lang="en-US" sz="1100" dirty="0" err="1"/>
              <a:t>XGBoost</a:t>
            </a:r>
            <a:endParaRPr lang="en-US" sz="1100" dirty="0"/>
          </a:p>
        </p:txBody>
      </p:sp>
      <p:cxnSp>
        <p:nvCxnSpPr>
          <p:cNvPr id="225" name="Google Shape;225;p35"/>
          <p:cNvCxnSpPr>
            <a:cxnSpLocks/>
          </p:cNvCxnSpPr>
          <p:nvPr/>
        </p:nvCxnSpPr>
        <p:spPr>
          <a:xfrm>
            <a:off x="7673550" y="2016399"/>
            <a:ext cx="0" cy="47850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217;p35">
            <a:extLst>
              <a:ext uri="{FF2B5EF4-FFF2-40B4-BE49-F238E27FC236}">
                <a16:creationId xmlns:a16="http://schemas.microsoft.com/office/drawing/2014/main" id="{F8980F4F-4128-E149-BE1A-F9EE0B2CB721}"/>
              </a:ext>
            </a:extLst>
          </p:cNvPr>
          <p:cNvSpPr/>
          <p:nvPr/>
        </p:nvSpPr>
        <p:spPr>
          <a:xfrm>
            <a:off x="7320300" y="1309899"/>
            <a:ext cx="706500" cy="706500"/>
          </a:xfrm>
          <a:prstGeom prst="ellipse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9063;p74">
            <a:extLst>
              <a:ext uri="{FF2B5EF4-FFF2-40B4-BE49-F238E27FC236}">
                <a16:creationId xmlns:a16="http://schemas.microsoft.com/office/drawing/2014/main" id="{64EB7191-5363-7C41-9988-5A974BAD88D1}"/>
              </a:ext>
            </a:extLst>
          </p:cNvPr>
          <p:cNvGrpSpPr/>
          <p:nvPr/>
        </p:nvGrpSpPr>
        <p:grpSpPr>
          <a:xfrm>
            <a:off x="7453263" y="1473388"/>
            <a:ext cx="441415" cy="389841"/>
            <a:chOff x="2497275" y="2744159"/>
            <a:chExt cx="370930" cy="370549"/>
          </a:xfrm>
        </p:grpSpPr>
        <p:sp>
          <p:nvSpPr>
            <p:cNvPr id="28" name="Google Shape;9064;p74">
              <a:extLst>
                <a:ext uri="{FF2B5EF4-FFF2-40B4-BE49-F238E27FC236}">
                  <a16:creationId xmlns:a16="http://schemas.microsoft.com/office/drawing/2014/main" id="{12AE92EF-4A63-4E49-8E04-3A4286D19D0C}"/>
                </a:ext>
              </a:extLst>
            </p:cNvPr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9" name="Google Shape;9065;p74">
              <a:extLst>
                <a:ext uri="{FF2B5EF4-FFF2-40B4-BE49-F238E27FC236}">
                  <a16:creationId xmlns:a16="http://schemas.microsoft.com/office/drawing/2014/main" id="{BCEE4F66-92C4-5243-80FF-EF262641BE24}"/>
                </a:ext>
              </a:extLst>
            </p:cNvPr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0" name="Google Shape;9066;p74">
              <a:extLst>
                <a:ext uri="{FF2B5EF4-FFF2-40B4-BE49-F238E27FC236}">
                  <a16:creationId xmlns:a16="http://schemas.microsoft.com/office/drawing/2014/main" id="{94623878-7468-AC48-8EA1-215226CC69C3}"/>
                </a:ext>
              </a:extLst>
            </p:cNvPr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8" name="Google Shape;9067;p74">
              <a:extLst>
                <a:ext uri="{FF2B5EF4-FFF2-40B4-BE49-F238E27FC236}">
                  <a16:creationId xmlns:a16="http://schemas.microsoft.com/office/drawing/2014/main" id="{0986E9C1-7601-4C40-823E-3CD1F62B50BA}"/>
                </a:ext>
              </a:extLst>
            </p:cNvPr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9" name="Google Shape;9068;p74">
              <a:extLst>
                <a:ext uri="{FF2B5EF4-FFF2-40B4-BE49-F238E27FC236}">
                  <a16:creationId xmlns:a16="http://schemas.microsoft.com/office/drawing/2014/main" id="{42FC9CB0-13B7-514A-8936-EC6E7AD9BFF6}"/>
                </a:ext>
              </a:extLst>
            </p:cNvPr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0" name="Google Shape;9069;p74">
              <a:extLst>
                <a:ext uri="{FF2B5EF4-FFF2-40B4-BE49-F238E27FC236}">
                  <a16:creationId xmlns:a16="http://schemas.microsoft.com/office/drawing/2014/main" id="{9C3B2F26-F614-C44C-B0DC-304967C724D7}"/>
                </a:ext>
              </a:extLst>
            </p:cNvPr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41" name="Google Shape;10094;p76">
            <a:extLst>
              <a:ext uri="{FF2B5EF4-FFF2-40B4-BE49-F238E27FC236}">
                <a16:creationId xmlns:a16="http://schemas.microsoft.com/office/drawing/2014/main" id="{8106929C-1EA9-8641-B63C-7FC5FFB27F0E}"/>
              </a:ext>
            </a:extLst>
          </p:cNvPr>
          <p:cNvGrpSpPr/>
          <p:nvPr/>
        </p:nvGrpSpPr>
        <p:grpSpPr>
          <a:xfrm>
            <a:off x="5437640" y="1466674"/>
            <a:ext cx="355099" cy="355481"/>
            <a:chOff x="3539102" y="2427549"/>
            <a:chExt cx="355099" cy="355481"/>
          </a:xfrm>
          <a:solidFill>
            <a:schemeClr val="accent1"/>
          </a:solidFill>
        </p:grpSpPr>
        <p:sp>
          <p:nvSpPr>
            <p:cNvPr id="42" name="Google Shape;10095;p76">
              <a:extLst>
                <a:ext uri="{FF2B5EF4-FFF2-40B4-BE49-F238E27FC236}">
                  <a16:creationId xmlns:a16="http://schemas.microsoft.com/office/drawing/2014/main" id="{68D9DEB7-1F03-5F4A-AF5C-E091ABF307FA}"/>
                </a:ext>
              </a:extLst>
            </p:cNvPr>
            <p:cNvSpPr/>
            <p:nvPr/>
          </p:nvSpPr>
          <p:spPr>
            <a:xfrm>
              <a:off x="3539102" y="2561320"/>
              <a:ext cx="355099" cy="221710"/>
            </a:xfrm>
            <a:custGeom>
              <a:avLst/>
              <a:gdLst/>
              <a:ahLst/>
              <a:cxnLst/>
              <a:rect l="l" t="t" r="r" b="b"/>
              <a:pathLst>
                <a:path w="11157" h="6966" extrusionOk="0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096;p76">
              <a:extLst>
                <a:ext uri="{FF2B5EF4-FFF2-40B4-BE49-F238E27FC236}">
                  <a16:creationId xmlns:a16="http://schemas.microsoft.com/office/drawing/2014/main" id="{AEE560C8-8D35-6D41-8AEB-792A18355AFA}"/>
                </a:ext>
              </a:extLst>
            </p:cNvPr>
            <p:cNvSpPr/>
            <p:nvPr/>
          </p:nvSpPr>
          <p:spPr>
            <a:xfrm>
              <a:off x="3544417" y="2427549"/>
              <a:ext cx="339568" cy="205415"/>
            </a:xfrm>
            <a:custGeom>
              <a:avLst/>
              <a:gdLst/>
              <a:ahLst/>
              <a:cxnLst/>
              <a:rect l="l" t="t" r="r" b="b"/>
              <a:pathLst>
                <a:path w="10669" h="6454" extrusionOk="0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12521;p80">
            <a:extLst>
              <a:ext uri="{FF2B5EF4-FFF2-40B4-BE49-F238E27FC236}">
                <a16:creationId xmlns:a16="http://schemas.microsoft.com/office/drawing/2014/main" id="{32F6782C-55C5-BA4E-9A14-7FE19956C648}"/>
              </a:ext>
            </a:extLst>
          </p:cNvPr>
          <p:cNvGrpSpPr/>
          <p:nvPr/>
        </p:nvGrpSpPr>
        <p:grpSpPr>
          <a:xfrm>
            <a:off x="3374967" y="1476000"/>
            <a:ext cx="355193" cy="353111"/>
            <a:chOff x="4667216" y="2915382"/>
            <a:chExt cx="320273" cy="318395"/>
          </a:xfrm>
          <a:solidFill>
            <a:schemeClr val="accent1"/>
          </a:solidFill>
        </p:grpSpPr>
        <p:sp>
          <p:nvSpPr>
            <p:cNvPr id="45" name="Google Shape;12522;p80">
              <a:extLst>
                <a:ext uri="{FF2B5EF4-FFF2-40B4-BE49-F238E27FC236}">
                  <a16:creationId xmlns:a16="http://schemas.microsoft.com/office/drawing/2014/main" id="{B7EFF03C-362A-7046-9AD4-610CCF73D24A}"/>
                </a:ext>
              </a:extLst>
            </p:cNvPr>
            <p:cNvSpPr/>
            <p:nvPr/>
          </p:nvSpPr>
          <p:spPr>
            <a:xfrm>
              <a:off x="4686154" y="2938140"/>
              <a:ext cx="166789" cy="163734"/>
            </a:xfrm>
            <a:custGeom>
              <a:avLst/>
              <a:gdLst/>
              <a:ahLst/>
              <a:cxnLst/>
              <a:rect l="l" t="t" r="r" b="b"/>
              <a:pathLst>
                <a:path w="5240" h="5144" extrusionOk="0">
                  <a:moveTo>
                    <a:pt x="2668" y="0"/>
                  </a:moveTo>
                  <a:cubicBezTo>
                    <a:pt x="2013" y="0"/>
                    <a:pt x="1358" y="250"/>
                    <a:pt x="858" y="750"/>
                  </a:cubicBezTo>
                  <a:cubicBezTo>
                    <a:pt x="620" y="989"/>
                    <a:pt x="429" y="1286"/>
                    <a:pt x="298" y="1608"/>
                  </a:cubicBezTo>
                  <a:cubicBezTo>
                    <a:pt x="263" y="1679"/>
                    <a:pt x="298" y="1762"/>
                    <a:pt x="370" y="1798"/>
                  </a:cubicBezTo>
                  <a:cubicBezTo>
                    <a:pt x="388" y="1804"/>
                    <a:pt x="407" y="1807"/>
                    <a:pt x="426" y="1807"/>
                  </a:cubicBezTo>
                  <a:cubicBezTo>
                    <a:pt x="484" y="1807"/>
                    <a:pt x="542" y="1780"/>
                    <a:pt x="560" y="1727"/>
                  </a:cubicBezTo>
                  <a:cubicBezTo>
                    <a:pt x="679" y="1441"/>
                    <a:pt x="846" y="1191"/>
                    <a:pt x="1060" y="977"/>
                  </a:cubicBezTo>
                  <a:cubicBezTo>
                    <a:pt x="1495" y="536"/>
                    <a:pt x="2075" y="316"/>
                    <a:pt x="2656" y="316"/>
                  </a:cubicBezTo>
                  <a:cubicBezTo>
                    <a:pt x="3236" y="316"/>
                    <a:pt x="3817" y="536"/>
                    <a:pt x="4251" y="977"/>
                  </a:cubicBezTo>
                  <a:cubicBezTo>
                    <a:pt x="4692" y="1405"/>
                    <a:pt x="4930" y="1977"/>
                    <a:pt x="4930" y="2584"/>
                  </a:cubicBezTo>
                  <a:cubicBezTo>
                    <a:pt x="4930" y="3191"/>
                    <a:pt x="4692" y="3763"/>
                    <a:pt x="4251" y="4191"/>
                  </a:cubicBezTo>
                  <a:cubicBezTo>
                    <a:pt x="3823" y="4620"/>
                    <a:pt x="3263" y="4858"/>
                    <a:pt x="2644" y="4858"/>
                  </a:cubicBezTo>
                  <a:cubicBezTo>
                    <a:pt x="2037" y="4858"/>
                    <a:pt x="1477" y="4620"/>
                    <a:pt x="1037" y="4191"/>
                  </a:cubicBezTo>
                  <a:cubicBezTo>
                    <a:pt x="536" y="3679"/>
                    <a:pt x="298" y="2989"/>
                    <a:pt x="405" y="2274"/>
                  </a:cubicBezTo>
                  <a:cubicBezTo>
                    <a:pt x="417" y="2191"/>
                    <a:pt x="358" y="2120"/>
                    <a:pt x="286" y="2108"/>
                  </a:cubicBezTo>
                  <a:cubicBezTo>
                    <a:pt x="279" y="2107"/>
                    <a:pt x="272" y="2106"/>
                    <a:pt x="265" y="2106"/>
                  </a:cubicBezTo>
                  <a:cubicBezTo>
                    <a:pt x="191" y="2106"/>
                    <a:pt x="131" y="2162"/>
                    <a:pt x="120" y="2227"/>
                  </a:cubicBezTo>
                  <a:cubicBezTo>
                    <a:pt x="1" y="3024"/>
                    <a:pt x="263" y="3822"/>
                    <a:pt x="846" y="4394"/>
                  </a:cubicBezTo>
                  <a:cubicBezTo>
                    <a:pt x="1334" y="4894"/>
                    <a:pt x="1977" y="5144"/>
                    <a:pt x="2668" y="5144"/>
                  </a:cubicBezTo>
                  <a:cubicBezTo>
                    <a:pt x="3346" y="5144"/>
                    <a:pt x="3989" y="4870"/>
                    <a:pt x="4477" y="4394"/>
                  </a:cubicBezTo>
                  <a:cubicBezTo>
                    <a:pt x="4966" y="3906"/>
                    <a:pt x="5228" y="3263"/>
                    <a:pt x="5228" y="2584"/>
                  </a:cubicBezTo>
                  <a:cubicBezTo>
                    <a:pt x="5239" y="1870"/>
                    <a:pt x="4966" y="1227"/>
                    <a:pt x="4477" y="750"/>
                  </a:cubicBezTo>
                  <a:cubicBezTo>
                    <a:pt x="3977" y="250"/>
                    <a:pt x="3323" y="0"/>
                    <a:pt x="2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523;p80">
              <a:extLst>
                <a:ext uri="{FF2B5EF4-FFF2-40B4-BE49-F238E27FC236}">
                  <a16:creationId xmlns:a16="http://schemas.microsoft.com/office/drawing/2014/main" id="{8EFC3116-1B37-9347-9EB9-4B763D2F8089}"/>
                </a:ext>
              </a:extLst>
            </p:cNvPr>
            <p:cNvSpPr/>
            <p:nvPr/>
          </p:nvSpPr>
          <p:spPr>
            <a:xfrm>
              <a:off x="4667216" y="2915382"/>
              <a:ext cx="320273" cy="318395"/>
            </a:xfrm>
            <a:custGeom>
              <a:avLst/>
              <a:gdLst/>
              <a:ahLst/>
              <a:cxnLst/>
              <a:rect l="l" t="t" r="r" b="b"/>
              <a:pathLst>
                <a:path w="10062" h="10003" extrusionOk="0">
                  <a:moveTo>
                    <a:pt x="5668" y="5502"/>
                  </a:moveTo>
                  <a:lnTo>
                    <a:pt x="5977" y="5811"/>
                  </a:lnTo>
                  <a:lnTo>
                    <a:pt x="5799" y="5990"/>
                  </a:lnTo>
                  <a:lnTo>
                    <a:pt x="5489" y="5680"/>
                  </a:lnTo>
                  <a:lnTo>
                    <a:pt x="5584" y="5585"/>
                  </a:lnTo>
                  <a:lnTo>
                    <a:pt x="5668" y="5502"/>
                  </a:lnTo>
                  <a:close/>
                  <a:moveTo>
                    <a:pt x="8347" y="7597"/>
                  </a:moveTo>
                  <a:lnTo>
                    <a:pt x="8501" y="7752"/>
                  </a:lnTo>
                  <a:lnTo>
                    <a:pt x="7739" y="8502"/>
                  </a:lnTo>
                  <a:lnTo>
                    <a:pt x="7585" y="8359"/>
                  </a:lnTo>
                  <a:lnTo>
                    <a:pt x="8347" y="7597"/>
                  </a:lnTo>
                  <a:close/>
                  <a:moveTo>
                    <a:pt x="8704" y="7954"/>
                  </a:moveTo>
                  <a:lnTo>
                    <a:pt x="8894" y="8157"/>
                  </a:lnTo>
                  <a:lnTo>
                    <a:pt x="8132" y="8907"/>
                  </a:lnTo>
                  <a:lnTo>
                    <a:pt x="7989" y="8764"/>
                  </a:lnTo>
                  <a:lnTo>
                    <a:pt x="7942" y="8716"/>
                  </a:lnTo>
                  <a:lnTo>
                    <a:pt x="8704" y="7954"/>
                  </a:lnTo>
                  <a:close/>
                  <a:moveTo>
                    <a:pt x="9097" y="8359"/>
                  </a:moveTo>
                  <a:lnTo>
                    <a:pt x="9621" y="8895"/>
                  </a:lnTo>
                  <a:cubicBezTo>
                    <a:pt x="9728" y="8966"/>
                    <a:pt x="9728" y="9121"/>
                    <a:pt x="9644" y="9228"/>
                  </a:cubicBezTo>
                  <a:lnTo>
                    <a:pt x="9216" y="9657"/>
                  </a:lnTo>
                  <a:cubicBezTo>
                    <a:pt x="9168" y="9699"/>
                    <a:pt x="9109" y="9719"/>
                    <a:pt x="9048" y="9719"/>
                  </a:cubicBezTo>
                  <a:cubicBezTo>
                    <a:pt x="8987" y="9719"/>
                    <a:pt x="8924" y="9699"/>
                    <a:pt x="8871" y="9657"/>
                  </a:cubicBezTo>
                  <a:lnTo>
                    <a:pt x="8335" y="9121"/>
                  </a:lnTo>
                  <a:lnTo>
                    <a:pt x="9097" y="8359"/>
                  </a:lnTo>
                  <a:close/>
                  <a:moveTo>
                    <a:pt x="3282" y="1"/>
                  </a:moveTo>
                  <a:cubicBezTo>
                    <a:pt x="2441" y="1"/>
                    <a:pt x="1602" y="322"/>
                    <a:pt x="965" y="965"/>
                  </a:cubicBezTo>
                  <a:cubicBezTo>
                    <a:pt x="334" y="1584"/>
                    <a:pt x="0" y="2406"/>
                    <a:pt x="0" y="3287"/>
                  </a:cubicBezTo>
                  <a:cubicBezTo>
                    <a:pt x="0" y="4156"/>
                    <a:pt x="334" y="4978"/>
                    <a:pt x="965" y="5609"/>
                  </a:cubicBezTo>
                  <a:cubicBezTo>
                    <a:pt x="1608" y="6240"/>
                    <a:pt x="2441" y="6573"/>
                    <a:pt x="3286" y="6573"/>
                  </a:cubicBezTo>
                  <a:cubicBezTo>
                    <a:pt x="3989" y="6573"/>
                    <a:pt x="4703" y="6347"/>
                    <a:pt x="5275" y="5883"/>
                  </a:cubicBezTo>
                  <a:lnTo>
                    <a:pt x="5608" y="6216"/>
                  </a:lnTo>
                  <a:cubicBezTo>
                    <a:pt x="5477" y="6418"/>
                    <a:pt x="5501" y="6692"/>
                    <a:pt x="5680" y="6871"/>
                  </a:cubicBezTo>
                  <a:lnTo>
                    <a:pt x="6370" y="7561"/>
                  </a:lnTo>
                  <a:cubicBezTo>
                    <a:pt x="6400" y="7585"/>
                    <a:pt x="6436" y="7597"/>
                    <a:pt x="6471" y="7597"/>
                  </a:cubicBezTo>
                  <a:cubicBezTo>
                    <a:pt x="6507" y="7597"/>
                    <a:pt x="6543" y="7585"/>
                    <a:pt x="6573" y="7561"/>
                  </a:cubicBezTo>
                  <a:cubicBezTo>
                    <a:pt x="6632" y="7502"/>
                    <a:pt x="6632" y="7407"/>
                    <a:pt x="6573" y="7347"/>
                  </a:cubicBezTo>
                  <a:lnTo>
                    <a:pt x="5894" y="6668"/>
                  </a:lnTo>
                  <a:cubicBezTo>
                    <a:pt x="5799" y="6573"/>
                    <a:pt x="5799" y="6418"/>
                    <a:pt x="5894" y="6323"/>
                  </a:cubicBezTo>
                  <a:lnTo>
                    <a:pt x="6323" y="5895"/>
                  </a:lnTo>
                  <a:cubicBezTo>
                    <a:pt x="6370" y="5847"/>
                    <a:pt x="6430" y="5811"/>
                    <a:pt x="6489" y="5811"/>
                  </a:cubicBezTo>
                  <a:cubicBezTo>
                    <a:pt x="6549" y="5811"/>
                    <a:pt x="6608" y="5847"/>
                    <a:pt x="6644" y="5895"/>
                  </a:cubicBezTo>
                  <a:lnTo>
                    <a:pt x="8156" y="7395"/>
                  </a:lnTo>
                  <a:lnTo>
                    <a:pt x="7394" y="8157"/>
                  </a:lnTo>
                  <a:lnTo>
                    <a:pt x="6966" y="7716"/>
                  </a:lnTo>
                  <a:cubicBezTo>
                    <a:pt x="6936" y="7686"/>
                    <a:pt x="6897" y="7672"/>
                    <a:pt x="6858" y="7672"/>
                  </a:cubicBezTo>
                  <a:cubicBezTo>
                    <a:pt x="6820" y="7672"/>
                    <a:pt x="6781" y="7686"/>
                    <a:pt x="6751" y="7716"/>
                  </a:cubicBezTo>
                  <a:cubicBezTo>
                    <a:pt x="6692" y="7776"/>
                    <a:pt x="6692" y="7871"/>
                    <a:pt x="6751" y="7930"/>
                  </a:cubicBezTo>
                  <a:lnTo>
                    <a:pt x="8668" y="9847"/>
                  </a:lnTo>
                  <a:cubicBezTo>
                    <a:pt x="8775" y="9955"/>
                    <a:pt x="8906" y="10002"/>
                    <a:pt x="9049" y="10002"/>
                  </a:cubicBezTo>
                  <a:cubicBezTo>
                    <a:pt x="9180" y="10002"/>
                    <a:pt x="9311" y="9955"/>
                    <a:pt x="9418" y="9847"/>
                  </a:cubicBezTo>
                  <a:lnTo>
                    <a:pt x="9847" y="9419"/>
                  </a:lnTo>
                  <a:cubicBezTo>
                    <a:pt x="10061" y="9228"/>
                    <a:pt x="10061" y="8883"/>
                    <a:pt x="9847" y="8669"/>
                  </a:cubicBezTo>
                  <a:lnTo>
                    <a:pt x="6858" y="5680"/>
                  </a:lnTo>
                  <a:cubicBezTo>
                    <a:pt x="6751" y="5573"/>
                    <a:pt x="6620" y="5525"/>
                    <a:pt x="6489" y="5525"/>
                  </a:cubicBezTo>
                  <a:cubicBezTo>
                    <a:pt x="6382" y="5525"/>
                    <a:pt x="6299" y="5561"/>
                    <a:pt x="6204" y="5609"/>
                  </a:cubicBezTo>
                  <a:lnTo>
                    <a:pt x="5870" y="5275"/>
                  </a:lnTo>
                  <a:cubicBezTo>
                    <a:pt x="6144" y="4930"/>
                    <a:pt x="6334" y="4537"/>
                    <a:pt x="6454" y="4097"/>
                  </a:cubicBezTo>
                  <a:cubicBezTo>
                    <a:pt x="6465" y="4025"/>
                    <a:pt x="6430" y="3942"/>
                    <a:pt x="6346" y="3918"/>
                  </a:cubicBezTo>
                  <a:cubicBezTo>
                    <a:pt x="6339" y="3917"/>
                    <a:pt x="6332" y="3916"/>
                    <a:pt x="6324" y="3916"/>
                  </a:cubicBezTo>
                  <a:cubicBezTo>
                    <a:pt x="6258" y="3916"/>
                    <a:pt x="6189" y="3961"/>
                    <a:pt x="6168" y="4025"/>
                  </a:cubicBezTo>
                  <a:cubicBezTo>
                    <a:pt x="6037" y="4537"/>
                    <a:pt x="5775" y="5013"/>
                    <a:pt x="5394" y="5383"/>
                  </a:cubicBezTo>
                  <a:cubicBezTo>
                    <a:pt x="4816" y="5960"/>
                    <a:pt x="4051" y="6249"/>
                    <a:pt x="3285" y="6249"/>
                  </a:cubicBezTo>
                  <a:cubicBezTo>
                    <a:pt x="2519" y="6249"/>
                    <a:pt x="1751" y="5960"/>
                    <a:pt x="1167" y="5383"/>
                  </a:cubicBezTo>
                  <a:cubicBezTo>
                    <a:pt x="608" y="4823"/>
                    <a:pt x="298" y="4073"/>
                    <a:pt x="298" y="3263"/>
                  </a:cubicBezTo>
                  <a:cubicBezTo>
                    <a:pt x="298" y="2466"/>
                    <a:pt x="608" y="1715"/>
                    <a:pt x="1167" y="1156"/>
                  </a:cubicBezTo>
                  <a:cubicBezTo>
                    <a:pt x="1751" y="572"/>
                    <a:pt x="2519" y="281"/>
                    <a:pt x="3285" y="281"/>
                  </a:cubicBezTo>
                  <a:cubicBezTo>
                    <a:pt x="4051" y="281"/>
                    <a:pt x="4816" y="572"/>
                    <a:pt x="5394" y="1156"/>
                  </a:cubicBezTo>
                  <a:cubicBezTo>
                    <a:pt x="6013" y="1763"/>
                    <a:pt x="6323" y="2608"/>
                    <a:pt x="6263" y="3478"/>
                  </a:cubicBezTo>
                  <a:cubicBezTo>
                    <a:pt x="6263" y="3549"/>
                    <a:pt x="6323" y="3620"/>
                    <a:pt x="6394" y="3644"/>
                  </a:cubicBezTo>
                  <a:cubicBezTo>
                    <a:pt x="6465" y="3644"/>
                    <a:pt x="6549" y="3585"/>
                    <a:pt x="6561" y="3501"/>
                  </a:cubicBezTo>
                  <a:cubicBezTo>
                    <a:pt x="6620" y="2549"/>
                    <a:pt x="6275" y="1632"/>
                    <a:pt x="5608" y="965"/>
                  </a:cubicBezTo>
                  <a:cubicBezTo>
                    <a:pt x="4965" y="322"/>
                    <a:pt x="4123" y="1"/>
                    <a:pt x="32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524;p80">
              <a:extLst>
                <a:ext uri="{FF2B5EF4-FFF2-40B4-BE49-F238E27FC236}">
                  <a16:creationId xmlns:a16="http://schemas.microsoft.com/office/drawing/2014/main" id="{F5849042-8FD8-B946-821E-50C12A6DD62A}"/>
                </a:ext>
              </a:extLst>
            </p:cNvPr>
            <p:cNvSpPr/>
            <p:nvPr/>
          </p:nvSpPr>
          <p:spPr>
            <a:xfrm>
              <a:off x="4733899" y="2960772"/>
              <a:ext cx="75469" cy="86546"/>
            </a:xfrm>
            <a:custGeom>
              <a:avLst/>
              <a:gdLst/>
              <a:ahLst/>
              <a:cxnLst/>
              <a:rect l="l" t="t" r="r" b="b"/>
              <a:pathLst>
                <a:path w="2371" h="2719" extrusionOk="0">
                  <a:moveTo>
                    <a:pt x="1218" y="276"/>
                  </a:moveTo>
                  <a:cubicBezTo>
                    <a:pt x="1233" y="276"/>
                    <a:pt x="1248" y="277"/>
                    <a:pt x="1263" y="278"/>
                  </a:cubicBezTo>
                  <a:cubicBezTo>
                    <a:pt x="1703" y="313"/>
                    <a:pt x="2061" y="647"/>
                    <a:pt x="2084" y="1099"/>
                  </a:cubicBezTo>
                  <a:cubicBezTo>
                    <a:pt x="2073" y="1456"/>
                    <a:pt x="1858" y="1802"/>
                    <a:pt x="1537" y="1944"/>
                  </a:cubicBezTo>
                  <a:cubicBezTo>
                    <a:pt x="1430" y="1992"/>
                    <a:pt x="1370" y="2099"/>
                    <a:pt x="1370" y="2218"/>
                  </a:cubicBezTo>
                  <a:cubicBezTo>
                    <a:pt x="1370" y="2313"/>
                    <a:pt x="1275" y="2409"/>
                    <a:pt x="1180" y="2409"/>
                  </a:cubicBezTo>
                  <a:cubicBezTo>
                    <a:pt x="1072" y="2409"/>
                    <a:pt x="989" y="2313"/>
                    <a:pt x="989" y="2218"/>
                  </a:cubicBezTo>
                  <a:cubicBezTo>
                    <a:pt x="989" y="1944"/>
                    <a:pt x="1132" y="1694"/>
                    <a:pt x="1382" y="1587"/>
                  </a:cubicBezTo>
                  <a:cubicBezTo>
                    <a:pt x="1561" y="1504"/>
                    <a:pt x="1680" y="1325"/>
                    <a:pt x="1668" y="1111"/>
                  </a:cubicBezTo>
                  <a:cubicBezTo>
                    <a:pt x="1656" y="873"/>
                    <a:pt x="1465" y="682"/>
                    <a:pt x="1227" y="670"/>
                  </a:cubicBezTo>
                  <a:lnTo>
                    <a:pt x="1191" y="670"/>
                  </a:lnTo>
                  <a:cubicBezTo>
                    <a:pt x="1072" y="670"/>
                    <a:pt x="953" y="706"/>
                    <a:pt x="870" y="801"/>
                  </a:cubicBezTo>
                  <a:cubicBezTo>
                    <a:pt x="763" y="885"/>
                    <a:pt x="715" y="1028"/>
                    <a:pt x="715" y="1159"/>
                  </a:cubicBezTo>
                  <a:cubicBezTo>
                    <a:pt x="715" y="1266"/>
                    <a:pt x="632" y="1349"/>
                    <a:pt x="525" y="1349"/>
                  </a:cubicBezTo>
                  <a:cubicBezTo>
                    <a:pt x="418" y="1349"/>
                    <a:pt x="334" y="1266"/>
                    <a:pt x="334" y="1159"/>
                  </a:cubicBezTo>
                  <a:cubicBezTo>
                    <a:pt x="334" y="920"/>
                    <a:pt x="429" y="682"/>
                    <a:pt x="608" y="516"/>
                  </a:cubicBezTo>
                  <a:cubicBezTo>
                    <a:pt x="775" y="359"/>
                    <a:pt x="995" y="276"/>
                    <a:pt x="1218" y="276"/>
                  </a:cubicBezTo>
                  <a:close/>
                  <a:moveTo>
                    <a:pt x="1163" y="0"/>
                  </a:moveTo>
                  <a:cubicBezTo>
                    <a:pt x="872" y="0"/>
                    <a:pt x="586" y="108"/>
                    <a:pt x="370" y="313"/>
                  </a:cubicBezTo>
                  <a:cubicBezTo>
                    <a:pt x="132" y="539"/>
                    <a:pt x="1" y="849"/>
                    <a:pt x="1" y="1159"/>
                  </a:cubicBezTo>
                  <a:cubicBezTo>
                    <a:pt x="1" y="1432"/>
                    <a:pt x="227" y="1647"/>
                    <a:pt x="489" y="1647"/>
                  </a:cubicBezTo>
                  <a:cubicBezTo>
                    <a:pt x="763" y="1647"/>
                    <a:pt x="989" y="1432"/>
                    <a:pt x="989" y="1159"/>
                  </a:cubicBezTo>
                  <a:cubicBezTo>
                    <a:pt x="989" y="1099"/>
                    <a:pt x="1001" y="1051"/>
                    <a:pt x="1049" y="1028"/>
                  </a:cubicBezTo>
                  <a:cubicBezTo>
                    <a:pt x="1078" y="998"/>
                    <a:pt x="1115" y="977"/>
                    <a:pt x="1161" y="977"/>
                  </a:cubicBezTo>
                  <a:cubicBezTo>
                    <a:pt x="1171" y="977"/>
                    <a:pt x="1181" y="978"/>
                    <a:pt x="1191" y="980"/>
                  </a:cubicBezTo>
                  <a:cubicBezTo>
                    <a:pt x="1287" y="980"/>
                    <a:pt x="1358" y="1075"/>
                    <a:pt x="1370" y="1159"/>
                  </a:cubicBezTo>
                  <a:cubicBezTo>
                    <a:pt x="1370" y="1230"/>
                    <a:pt x="1322" y="1313"/>
                    <a:pt x="1263" y="1337"/>
                  </a:cubicBezTo>
                  <a:cubicBezTo>
                    <a:pt x="930" y="1504"/>
                    <a:pt x="703" y="1849"/>
                    <a:pt x="703" y="2230"/>
                  </a:cubicBezTo>
                  <a:cubicBezTo>
                    <a:pt x="703" y="2504"/>
                    <a:pt x="930" y="2718"/>
                    <a:pt x="1191" y="2718"/>
                  </a:cubicBezTo>
                  <a:cubicBezTo>
                    <a:pt x="1465" y="2718"/>
                    <a:pt x="1680" y="2504"/>
                    <a:pt x="1680" y="2230"/>
                  </a:cubicBezTo>
                  <a:lnTo>
                    <a:pt x="1680" y="2218"/>
                  </a:lnTo>
                  <a:cubicBezTo>
                    <a:pt x="2096" y="2004"/>
                    <a:pt x="2370" y="1563"/>
                    <a:pt x="2334" y="1087"/>
                  </a:cubicBezTo>
                  <a:cubicBezTo>
                    <a:pt x="2311" y="504"/>
                    <a:pt x="1834" y="27"/>
                    <a:pt x="1251" y="4"/>
                  </a:cubicBezTo>
                  <a:cubicBezTo>
                    <a:pt x="1222" y="1"/>
                    <a:pt x="1192" y="0"/>
                    <a:pt x="11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525;p80">
              <a:extLst>
                <a:ext uri="{FF2B5EF4-FFF2-40B4-BE49-F238E27FC236}">
                  <a16:creationId xmlns:a16="http://schemas.microsoft.com/office/drawing/2014/main" id="{5D78FDEA-DF28-C34C-A95C-92333A45FAA2}"/>
                </a:ext>
              </a:extLst>
            </p:cNvPr>
            <p:cNvSpPr/>
            <p:nvPr/>
          </p:nvSpPr>
          <p:spPr>
            <a:xfrm>
              <a:off x="4755894" y="3048431"/>
              <a:ext cx="31098" cy="32244"/>
            </a:xfrm>
            <a:custGeom>
              <a:avLst/>
              <a:gdLst/>
              <a:ahLst/>
              <a:cxnLst/>
              <a:rect l="l" t="t" r="r" b="b"/>
              <a:pathLst>
                <a:path w="977" h="1013" extrusionOk="0">
                  <a:moveTo>
                    <a:pt x="489" y="298"/>
                  </a:moveTo>
                  <a:cubicBezTo>
                    <a:pt x="596" y="298"/>
                    <a:pt x="679" y="381"/>
                    <a:pt x="679" y="488"/>
                  </a:cubicBezTo>
                  <a:lnTo>
                    <a:pt x="679" y="500"/>
                  </a:lnTo>
                  <a:cubicBezTo>
                    <a:pt x="679" y="607"/>
                    <a:pt x="596" y="702"/>
                    <a:pt x="489" y="702"/>
                  </a:cubicBezTo>
                  <a:cubicBezTo>
                    <a:pt x="381" y="702"/>
                    <a:pt x="298" y="607"/>
                    <a:pt x="298" y="500"/>
                  </a:cubicBezTo>
                  <a:lnTo>
                    <a:pt x="298" y="488"/>
                  </a:lnTo>
                  <a:cubicBezTo>
                    <a:pt x="298" y="381"/>
                    <a:pt x="381" y="298"/>
                    <a:pt x="489" y="298"/>
                  </a:cubicBezTo>
                  <a:close/>
                  <a:moveTo>
                    <a:pt x="489" y="0"/>
                  </a:moveTo>
                  <a:cubicBezTo>
                    <a:pt x="215" y="0"/>
                    <a:pt x="0" y="226"/>
                    <a:pt x="0" y="488"/>
                  </a:cubicBezTo>
                  <a:lnTo>
                    <a:pt x="0" y="524"/>
                  </a:lnTo>
                  <a:cubicBezTo>
                    <a:pt x="0" y="786"/>
                    <a:pt x="215" y="1012"/>
                    <a:pt x="489" y="1012"/>
                  </a:cubicBezTo>
                  <a:cubicBezTo>
                    <a:pt x="751" y="1012"/>
                    <a:pt x="977" y="786"/>
                    <a:pt x="977" y="524"/>
                  </a:cubicBezTo>
                  <a:lnTo>
                    <a:pt x="977" y="488"/>
                  </a:lnTo>
                  <a:cubicBezTo>
                    <a:pt x="977" y="226"/>
                    <a:pt x="751" y="0"/>
                    <a:pt x="4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11868;p78">
            <a:extLst>
              <a:ext uri="{FF2B5EF4-FFF2-40B4-BE49-F238E27FC236}">
                <a16:creationId xmlns:a16="http://schemas.microsoft.com/office/drawing/2014/main" id="{9B1893B6-562A-E142-ADA5-D4A7B59E2F2F}"/>
              </a:ext>
            </a:extLst>
          </p:cNvPr>
          <p:cNvGrpSpPr/>
          <p:nvPr/>
        </p:nvGrpSpPr>
        <p:grpSpPr>
          <a:xfrm>
            <a:off x="1341402" y="1491874"/>
            <a:ext cx="306759" cy="351445"/>
            <a:chOff x="859262" y="3353920"/>
            <a:chExt cx="306759" cy="351445"/>
          </a:xfrm>
          <a:solidFill>
            <a:schemeClr val="accent1"/>
          </a:solidFill>
        </p:grpSpPr>
        <p:sp>
          <p:nvSpPr>
            <p:cNvPr id="56" name="Google Shape;11869;p78">
              <a:extLst>
                <a:ext uri="{FF2B5EF4-FFF2-40B4-BE49-F238E27FC236}">
                  <a16:creationId xmlns:a16="http://schemas.microsoft.com/office/drawing/2014/main" id="{84AD593D-F943-2345-9106-7BA875142B41}"/>
                </a:ext>
              </a:extLst>
            </p:cNvPr>
            <p:cNvSpPr/>
            <p:nvPr/>
          </p:nvSpPr>
          <p:spPr>
            <a:xfrm>
              <a:off x="859262" y="3415718"/>
              <a:ext cx="132563" cy="205937"/>
            </a:xfrm>
            <a:custGeom>
              <a:avLst/>
              <a:gdLst/>
              <a:ahLst/>
              <a:cxnLst/>
              <a:rect l="l" t="t" r="r" b="b"/>
              <a:pathLst>
                <a:path w="4168" h="6475" extrusionOk="0">
                  <a:moveTo>
                    <a:pt x="1444" y="0"/>
                  </a:moveTo>
                  <a:cubicBezTo>
                    <a:pt x="1418" y="0"/>
                    <a:pt x="1392" y="7"/>
                    <a:pt x="1369" y="22"/>
                  </a:cubicBezTo>
                  <a:lnTo>
                    <a:pt x="262" y="665"/>
                  </a:lnTo>
                  <a:cubicBezTo>
                    <a:pt x="0" y="808"/>
                    <a:pt x="0" y="1200"/>
                    <a:pt x="262" y="1367"/>
                  </a:cubicBezTo>
                  <a:lnTo>
                    <a:pt x="1143" y="1867"/>
                  </a:lnTo>
                  <a:lnTo>
                    <a:pt x="429" y="2284"/>
                  </a:lnTo>
                  <a:cubicBezTo>
                    <a:pt x="83" y="2474"/>
                    <a:pt x="83" y="2974"/>
                    <a:pt x="429" y="3165"/>
                  </a:cubicBezTo>
                  <a:lnTo>
                    <a:pt x="1167" y="3594"/>
                  </a:lnTo>
                  <a:lnTo>
                    <a:pt x="417" y="4022"/>
                  </a:lnTo>
                  <a:cubicBezTo>
                    <a:pt x="71" y="4225"/>
                    <a:pt x="71" y="4713"/>
                    <a:pt x="417" y="4903"/>
                  </a:cubicBezTo>
                  <a:lnTo>
                    <a:pt x="1155" y="5332"/>
                  </a:lnTo>
                  <a:lnTo>
                    <a:pt x="917" y="5463"/>
                  </a:lnTo>
                  <a:cubicBezTo>
                    <a:pt x="774" y="5558"/>
                    <a:pt x="833" y="5784"/>
                    <a:pt x="1012" y="5784"/>
                  </a:cubicBezTo>
                  <a:cubicBezTo>
                    <a:pt x="1084" y="5784"/>
                    <a:pt x="1095" y="5749"/>
                    <a:pt x="1488" y="5522"/>
                  </a:cubicBezTo>
                  <a:lnTo>
                    <a:pt x="3119" y="6463"/>
                  </a:lnTo>
                  <a:cubicBezTo>
                    <a:pt x="3155" y="6475"/>
                    <a:pt x="3179" y="6475"/>
                    <a:pt x="3191" y="6475"/>
                  </a:cubicBezTo>
                  <a:cubicBezTo>
                    <a:pt x="3250" y="6475"/>
                    <a:pt x="3310" y="6451"/>
                    <a:pt x="3346" y="6392"/>
                  </a:cubicBezTo>
                  <a:cubicBezTo>
                    <a:pt x="3393" y="6320"/>
                    <a:pt x="3358" y="6213"/>
                    <a:pt x="3286" y="6165"/>
                  </a:cubicBezTo>
                  <a:cubicBezTo>
                    <a:pt x="2643" y="5796"/>
                    <a:pt x="1226" y="4987"/>
                    <a:pt x="560" y="4618"/>
                  </a:cubicBezTo>
                  <a:cubicBezTo>
                    <a:pt x="441" y="4546"/>
                    <a:pt x="441" y="4368"/>
                    <a:pt x="560" y="4308"/>
                  </a:cubicBezTo>
                  <a:lnTo>
                    <a:pt x="1476" y="3772"/>
                  </a:lnTo>
                  <a:cubicBezTo>
                    <a:pt x="1498" y="3782"/>
                    <a:pt x="1520" y="3786"/>
                    <a:pt x="1541" y="3786"/>
                  </a:cubicBezTo>
                  <a:cubicBezTo>
                    <a:pt x="1627" y="3786"/>
                    <a:pt x="1705" y="3717"/>
                    <a:pt x="1715" y="3641"/>
                  </a:cubicBezTo>
                  <a:cubicBezTo>
                    <a:pt x="1715" y="3582"/>
                    <a:pt x="1691" y="3522"/>
                    <a:pt x="1631" y="3486"/>
                  </a:cubicBezTo>
                  <a:lnTo>
                    <a:pt x="1476" y="3403"/>
                  </a:lnTo>
                  <a:lnTo>
                    <a:pt x="560" y="2879"/>
                  </a:lnTo>
                  <a:cubicBezTo>
                    <a:pt x="441" y="2808"/>
                    <a:pt x="441" y="2629"/>
                    <a:pt x="560" y="2570"/>
                  </a:cubicBezTo>
                  <a:lnTo>
                    <a:pt x="1441" y="2058"/>
                  </a:lnTo>
                  <a:lnTo>
                    <a:pt x="3870" y="3439"/>
                  </a:lnTo>
                  <a:cubicBezTo>
                    <a:pt x="3893" y="3463"/>
                    <a:pt x="3929" y="3463"/>
                    <a:pt x="3941" y="3463"/>
                  </a:cubicBezTo>
                  <a:cubicBezTo>
                    <a:pt x="4001" y="3463"/>
                    <a:pt x="4060" y="3427"/>
                    <a:pt x="4084" y="3367"/>
                  </a:cubicBezTo>
                  <a:cubicBezTo>
                    <a:pt x="4167" y="3296"/>
                    <a:pt x="4132" y="3189"/>
                    <a:pt x="4060" y="3153"/>
                  </a:cubicBezTo>
                  <a:cubicBezTo>
                    <a:pt x="1262" y="1558"/>
                    <a:pt x="3215" y="2653"/>
                    <a:pt x="429" y="1069"/>
                  </a:cubicBezTo>
                  <a:cubicBezTo>
                    <a:pt x="381" y="1034"/>
                    <a:pt x="381" y="962"/>
                    <a:pt x="429" y="950"/>
                  </a:cubicBezTo>
                  <a:lnTo>
                    <a:pt x="1524" y="307"/>
                  </a:lnTo>
                  <a:cubicBezTo>
                    <a:pt x="1607" y="260"/>
                    <a:pt x="1631" y="153"/>
                    <a:pt x="1584" y="81"/>
                  </a:cubicBezTo>
                  <a:cubicBezTo>
                    <a:pt x="1559" y="32"/>
                    <a:pt x="1501" y="0"/>
                    <a:pt x="14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870;p78">
              <a:extLst>
                <a:ext uri="{FF2B5EF4-FFF2-40B4-BE49-F238E27FC236}">
                  <a16:creationId xmlns:a16="http://schemas.microsoft.com/office/drawing/2014/main" id="{D3F32CF9-9A00-6147-8A5D-CCA7CAE188AC}"/>
                </a:ext>
              </a:extLst>
            </p:cNvPr>
            <p:cNvSpPr/>
            <p:nvPr/>
          </p:nvSpPr>
          <p:spPr>
            <a:xfrm>
              <a:off x="916415" y="3353920"/>
              <a:ext cx="178013" cy="62147"/>
            </a:xfrm>
            <a:custGeom>
              <a:avLst/>
              <a:gdLst/>
              <a:ahLst/>
              <a:cxnLst/>
              <a:rect l="l" t="t" r="r" b="b"/>
              <a:pathLst>
                <a:path w="5597" h="1954" extrusionOk="0">
                  <a:moveTo>
                    <a:pt x="3061" y="0"/>
                  </a:moveTo>
                  <a:cubicBezTo>
                    <a:pt x="2891" y="0"/>
                    <a:pt x="2929" y="33"/>
                    <a:pt x="144" y="1631"/>
                  </a:cubicBezTo>
                  <a:cubicBezTo>
                    <a:pt x="1" y="1727"/>
                    <a:pt x="60" y="1953"/>
                    <a:pt x="239" y="1953"/>
                  </a:cubicBezTo>
                  <a:cubicBezTo>
                    <a:pt x="245" y="1953"/>
                    <a:pt x="249" y="1953"/>
                    <a:pt x="254" y="1953"/>
                  </a:cubicBezTo>
                  <a:cubicBezTo>
                    <a:pt x="317" y="1953"/>
                    <a:pt x="372" y="1901"/>
                    <a:pt x="3049" y="357"/>
                  </a:cubicBezTo>
                  <a:cubicBezTo>
                    <a:pt x="3060" y="350"/>
                    <a:pt x="3067" y="344"/>
                    <a:pt x="3080" y="344"/>
                  </a:cubicBezTo>
                  <a:cubicBezTo>
                    <a:pt x="3151" y="344"/>
                    <a:pt x="3392" y="523"/>
                    <a:pt x="5347" y="1631"/>
                  </a:cubicBezTo>
                  <a:cubicBezTo>
                    <a:pt x="5372" y="1648"/>
                    <a:pt x="5402" y="1656"/>
                    <a:pt x="5431" y="1656"/>
                  </a:cubicBezTo>
                  <a:cubicBezTo>
                    <a:pt x="5485" y="1656"/>
                    <a:pt x="5538" y="1630"/>
                    <a:pt x="5561" y="1584"/>
                  </a:cubicBezTo>
                  <a:cubicBezTo>
                    <a:pt x="5597" y="1488"/>
                    <a:pt x="5561" y="1381"/>
                    <a:pt x="5490" y="1334"/>
                  </a:cubicBezTo>
                  <a:cubicBezTo>
                    <a:pt x="3216" y="48"/>
                    <a:pt x="3263" y="0"/>
                    <a:pt x="3085" y="0"/>
                  </a:cubicBezTo>
                  <a:cubicBezTo>
                    <a:pt x="3076" y="0"/>
                    <a:pt x="3069" y="0"/>
                    <a:pt x="30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871;p78">
              <a:extLst>
                <a:ext uri="{FF2B5EF4-FFF2-40B4-BE49-F238E27FC236}">
                  <a16:creationId xmlns:a16="http://schemas.microsoft.com/office/drawing/2014/main" id="{D448C877-862E-8B41-BEF3-15239042C2EA}"/>
                </a:ext>
              </a:extLst>
            </p:cNvPr>
            <p:cNvSpPr/>
            <p:nvPr/>
          </p:nvSpPr>
          <p:spPr>
            <a:xfrm>
              <a:off x="920582" y="3405858"/>
              <a:ext cx="245439" cy="243817"/>
            </a:xfrm>
            <a:custGeom>
              <a:avLst/>
              <a:gdLst/>
              <a:ahLst/>
              <a:cxnLst/>
              <a:rect l="l" t="t" r="r" b="b"/>
              <a:pathLst>
                <a:path w="7717" h="7666" extrusionOk="0">
                  <a:moveTo>
                    <a:pt x="6359" y="844"/>
                  </a:moveTo>
                  <a:lnTo>
                    <a:pt x="6359" y="1808"/>
                  </a:lnTo>
                  <a:lnTo>
                    <a:pt x="5359" y="1332"/>
                  </a:lnTo>
                  <a:lnTo>
                    <a:pt x="6359" y="844"/>
                  </a:lnTo>
                  <a:close/>
                  <a:moveTo>
                    <a:pt x="5820" y="0"/>
                  </a:moveTo>
                  <a:cubicBezTo>
                    <a:pt x="5762" y="0"/>
                    <a:pt x="5701" y="33"/>
                    <a:pt x="5668" y="82"/>
                  </a:cubicBezTo>
                  <a:cubicBezTo>
                    <a:pt x="5621" y="153"/>
                    <a:pt x="5656" y="260"/>
                    <a:pt x="5728" y="308"/>
                  </a:cubicBezTo>
                  <a:lnTo>
                    <a:pt x="6144" y="546"/>
                  </a:lnTo>
                  <a:lnTo>
                    <a:pt x="4882" y="1153"/>
                  </a:lnTo>
                  <a:cubicBezTo>
                    <a:pt x="4823" y="1177"/>
                    <a:pt x="4799" y="1237"/>
                    <a:pt x="4799" y="1296"/>
                  </a:cubicBezTo>
                  <a:cubicBezTo>
                    <a:pt x="4799" y="1356"/>
                    <a:pt x="4823" y="1415"/>
                    <a:pt x="4882" y="1451"/>
                  </a:cubicBezTo>
                  <a:lnTo>
                    <a:pt x="6144" y="2058"/>
                  </a:lnTo>
                  <a:cubicBezTo>
                    <a:pt x="5656" y="2344"/>
                    <a:pt x="3204" y="3737"/>
                    <a:pt x="2954" y="3892"/>
                  </a:cubicBezTo>
                  <a:cubicBezTo>
                    <a:pt x="2942" y="3898"/>
                    <a:pt x="2930" y="3901"/>
                    <a:pt x="2916" y="3901"/>
                  </a:cubicBezTo>
                  <a:cubicBezTo>
                    <a:pt x="2903" y="3901"/>
                    <a:pt x="2888" y="3898"/>
                    <a:pt x="2870" y="3892"/>
                  </a:cubicBezTo>
                  <a:lnTo>
                    <a:pt x="2668" y="3773"/>
                  </a:lnTo>
                  <a:cubicBezTo>
                    <a:pt x="2645" y="3758"/>
                    <a:pt x="2619" y="3751"/>
                    <a:pt x="2593" y="3751"/>
                  </a:cubicBezTo>
                  <a:cubicBezTo>
                    <a:pt x="2535" y="3751"/>
                    <a:pt x="2474" y="3783"/>
                    <a:pt x="2442" y="3832"/>
                  </a:cubicBezTo>
                  <a:cubicBezTo>
                    <a:pt x="2394" y="3904"/>
                    <a:pt x="2430" y="4011"/>
                    <a:pt x="2501" y="4058"/>
                  </a:cubicBezTo>
                  <a:lnTo>
                    <a:pt x="2715" y="4177"/>
                  </a:lnTo>
                  <a:cubicBezTo>
                    <a:pt x="2775" y="4201"/>
                    <a:pt x="2846" y="4237"/>
                    <a:pt x="2906" y="4237"/>
                  </a:cubicBezTo>
                  <a:cubicBezTo>
                    <a:pt x="2977" y="4237"/>
                    <a:pt x="3037" y="4213"/>
                    <a:pt x="3096" y="4177"/>
                  </a:cubicBezTo>
                  <a:lnTo>
                    <a:pt x="6299" y="2344"/>
                  </a:lnTo>
                  <a:lnTo>
                    <a:pt x="7180" y="2844"/>
                  </a:lnTo>
                  <a:cubicBezTo>
                    <a:pt x="7299" y="2927"/>
                    <a:pt x="7299" y="3106"/>
                    <a:pt x="7180" y="3165"/>
                  </a:cubicBezTo>
                  <a:cubicBezTo>
                    <a:pt x="4823" y="4499"/>
                    <a:pt x="5823" y="3939"/>
                    <a:pt x="2989" y="5559"/>
                  </a:cubicBezTo>
                  <a:cubicBezTo>
                    <a:pt x="2960" y="5570"/>
                    <a:pt x="2930" y="5576"/>
                    <a:pt x="2900" y="5576"/>
                  </a:cubicBezTo>
                  <a:cubicBezTo>
                    <a:pt x="2870" y="5576"/>
                    <a:pt x="2840" y="5570"/>
                    <a:pt x="2811" y="5559"/>
                  </a:cubicBezTo>
                  <a:lnTo>
                    <a:pt x="275" y="4094"/>
                  </a:lnTo>
                  <a:cubicBezTo>
                    <a:pt x="249" y="4083"/>
                    <a:pt x="222" y="4078"/>
                    <a:pt x="196" y="4078"/>
                  </a:cubicBezTo>
                  <a:cubicBezTo>
                    <a:pt x="137" y="4078"/>
                    <a:pt x="81" y="4104"/>
                    <a:pt x="48" y="4154"/>
                  </a:cubicBezTo>
                  <a:cubicBezTo>
                    <a:pt x="1" y="4237"/>
                    <a:pt x="37" y="4332"/>
                    <a:pt x="108" y="4380"/>
                  </a:cubicBezTo>
                  <a:lnTo>
                    <a:pt x="2656" y="5844"/>
                  </a:lnTo>
                  <a:cubicBezTo>
                    <a:pt x="2727" y="5880"/>
                    <a:pt x="2811" y="5916"/>
                    <a:pt x="2906" y="5916"/>
                  </a:cubicBezTo>
                  <a:cubicBezTo>
                    <a:pt x="2989" y="5916"/>
                    <a:pt x="3085" y="5880"/>
                    <a:pt x="3156" y="5844"/>
                  </a:cubicBezTo>
                  <a:lnTo>
                    <a:pt x="6264" y="4070"/>
                  </a:lnTo>
                  <a:lnTo>
                    <a:pt x="7192" y="4606"/>
                  </a:lnTo>
                  <a:cubicBezTo>
                    <a:pt x="7311" y="4678"/>
                    <a:pt x="7311" y="4856"/>
                    <a:pt x="7192" y="4916"/>
                  </a:cubicBezTo>
                  <a:cubicBezTo>
                    <a:pt x="7097" y="4963"/>
                    <a:pt x="7121" y="4963"/>
                    <a:pt x="3013" y="7309"/>
                  </a:cubicBezTo>
                  <a:cubicBezTo>
                    <a:pt x="2983" y="7327"/>
                    <a:pt x="2954" y="7336"/>
                    <a:pt x="2924" y="7336"/>
                  </a:cubicBezTo>
                  <a:cubicBezTo>
                    <a:pt x="2894" y="7336"/>
                    <a:pt x="2864" y="7327"/>
                    <a:pt x="2835" y="7309"/>
                  </a:cubicBezTo>
                  <a:lnTo>
                    <a:pt x="1942" y="6797"/>
                  </a:lnTo>
                  <a:cubicBezTo>
                    <a:pt x="1913" y="6780"/>
                    <a:pt x="1883" y="6773"/>
                    <a:pt x="1854" y="6773"/>
                  </a:cubicBezTo>
                  <a:cubicBezTo>
                    <a:pt x="1798" y="6773"/>
                    <a:pt x="1747" y="6802"/>
                    <a:pt x="1715" y="6856"/>
                  </a:cubicBezTo>
                  <a:cubicBezTo>
                    <a:pt x="1668" y="6928"/>
                    <a:pt x="1703" y="7035"/>
                    <a:pt x="1775" y="7071"/>
                  </a:cubicBezTo>
                  <a:lnTo>
                    <a:pt x="2668" y="7595"/>
                  </a:lnTo>
                  <a:cubicBezTo>
                    <a:pt x="2739" y="7642"/>
                    <a:pt x="2835" y="7666"/>
                    <a:pt x="2918" y="7666"/>
                  </a:cubicBezTo>
                  <a:cubicBezTo>
                    <a:pt x="3013" y="7666"/>
                    <a:pt x="3096" y="7642"/>
                    <a:pt x="3168" y="7595"/>
                  </a:cubicBezTo>
                  <a:lnTo>
                    <a:pt x="6287" y="5821"/>
                  </a:lnTo>
                  <a:lnTo>
                    <a:pt x="7204" y="6356"/>
                  </a:lnTo>
                  <a:cubicBezTo>
                    <a:pt x="7323" y="6440"/>
                    <a:pt x="7323" y="6618"/>
                    <a:pt x="7204" y="6678"/>
                  </a:cubicBezTo>
                  <a:lnTo>
                    <a:pt x="6430" y="7118"/>
                  </a:lnTo>
                  <a:cubicBezTo>
                    <a:pt x="6287" y="7214"/>
                    <a:pt x="6347" y="7428"/>
                    <a:pt x="6502" y="7428"/>
                  </a:cubicBezTo>
                  <a:cubicBezTo>
                    <a:pt x="6585" y="7428"/>
                    <a:pt x="6549" y="7416"/>
                    <a:pt x="7359" y="6975"/>
                  </a:cubicBezTo>
                  <a:cubicBezTo>
                    <a:pt x="7716" y="6761"/>
                    <a:pt x="7716" y="6273"/>
                    <a:pt x="7383" y="6082"/>
                  </a:cubicBezTo>
                  <a:lnTo>
                    <a:pt x="6621" y="5642"/>
                  </a:lnTo>
                  <a:lnTo>
                    <a:pt x="7371" y="5213"/>
                  </a:lnTo>
                  <a:cubicBezTo>
                    <a:pt x="7538" y="5130"/>
                    <a:pt x="7621" y="4963"/>
                    <a:pt x="7621" y="4773"/>
                  </a:cubicBezTo>
                  <a:cubicBezTo>
                    <a:pt x="7621" y="4594"/>
                    <a:pt x="7538" y="4427"/>
                    <a:pt x="7371" y="4320"/>
                  </a:cubicBezTo>
                  <a:lnTo>
                    <a:pt x="6609" y="3892"/>
                  </a:lnTo>
                  <a:lnTo>
                    <a:pt x="7359" y="3463"/>
                  </a:lnTo>
                  <a:cubicBezTo>
                    <a:pt x="7514" y="3368"/>
                    <a:pt x="7609" y="3201"/>
                    <a:pt x="7609" y="3011"/>
                  </a:cubicBezTo>
                  <a:cubicBezTo>
                    <a:pt x="7609" y="2832"/>
                    <a:pt x="7514" y="2665"/>
                    <a:pt x="7359" y="2570"/>
                  </a:cubicBezTo>
                  <a:lnTo>
                    <a:pt x="6668" y="2165"/>
                  </a:lnTo>
                  <a:cubicBezTo>
                    <a:pt x="6668" y="427"/>
                    <a:pt x="6680" y="510"/>
                    <a:pt x="6621" y="451"/>
                  </a:cubicBezTo>
                  <a:cubicBezTo>
                    <a:pt x="6597" y="403"/>
                    <a:pt x="6609" y="439"/>
                    <a:pt x="5894" y="22"/>
                  </a:cubicBezTo>
                  <a:cubicBezTo>
                    <a:pt x="5872" y="7"/>
                    <a:pt x="5846" y="0"/>
                    <a:pt x="58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872;p78">
              <a:extLst>
                <a:ext uri="{FF2B5EF4-FFF2-40B4-BE49-F238E27FC236}">
                  <a16:creationId xmlns:a16="http://schemas.microsoft.com/office/drawing/2014/main" id="{CCC2DFF5-151E-D142-84B0-7224B31CF1C6}"/>
                </a:ext>
              </a:extLst>
            </p:cNvPr>
            <p:cNvSpPr/>
            <p:nvPr/>
          </p:nvSpPr>
          <p:spPr>
            <a:xfrm>
              <a:off x="986100" y="3642074"/>
              <a:ext cx="129923" cy="63292"/>
            </a:xfrm>
            <a:custGeom>
              <a:avLst/>
              <a:gdLst/>
              <a:ahLst/>
              <a:cxnLst/>
              <a:rect l="l" t="t" r="r" b="b"/>
              <a:pathLst>
                <a:path w="4085" h="1990" extrusionOk="0">
                  <a:moveTo>
                    <a:pt x="3892" y="0"/>
                  </a:moveTo>
                  <a:cubicBezTo>
                    <a:pt x="3864" y="0"/>
                    <a:pt x="3835" y="8"/>
                    <a:pt x="3811" y="25"/>
                  </a:cubicBezTo>
                  <a:lnTo>
                    <a:pt x="965" y="1644"/>
                  </a:lnTo>
                  <a:cubicBezTo>
                    <a:pt x="935" y="1656"/>
                    <a:pt x="906" y="1662"/>
                    <a:pt x="876" y="1662"/>
                  </a:cubicBezTo>
                  <a:cubicBezTo>
                    <a:pt x="846" y="1662"/>
                    <a:pt x="816" y="1656"/>
                    <a:pt x="786" y="1644"/>
                  </a:cubicBezTo>
                  <a:lnTo>
                    <a:pt x="263" y="1346"/>
                  </a:lnTo>
                  <a:cubicBezTo>
                    <a:pt x="240" y="1331"/>
                    <a:pt x="214" y="1325"/>
                    <a:pt x="188" y="1325"/>
                  </a:cubicBezTo>
                  <a:cubicBezTo>
                    <a:pt x="130" y="1325"/>
                    <a:pt x="69" y="1357"/>
                    <a:pt x="36" y="1406"/>
                  </a:cubicBezTo>
                  <a:cubicBezTo>
                    <a:pt x="1" y="1477"/>
                    <a:pt x="24" y="1584"/>
                    <a:pt x="96" y="1632"/>
                  </a:cubicBezTo>
                  <a:cubicBezTo>
                    <a:pt x="572" y="1882"/>
                    <a:pt x="655" y="1989"/>
                    <a:pt x="870" y="1989"/>
                  </a:cubicBezTo>
                  <a:cubicBezTo>
                    <a:pt x="1108" y="1989"/>
                    <a:pt x="965" y="1989"/>
                    <a:pt x="3965" y="287"/>
                  </a:cubicBezTo>
                  <a:cubicBezTo>
                    <a:pt x="4061" y="263"/>
                    <a:pt x="4084" y="156"/>
                    <a:pt x="4025" y="84"/>
                  </a:cubicBezTo>
                  <a:cubicBezTo>
                    <a:pt x="4001" y="29"/>
                    <a:pt x="3947" y="0"/>
                    <a:pt x="38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873;p78">
              <a:extLst>
                <a:ext uri="{FF2B5EF4-FFF2-40B4-BE49-F238E27FC236}">
                  <a16:creationId xmlns:a16="http://schemas.microsoft.com/office/drawing/2014/main" id="{3A23BA62-819D-AA4F-83C9-61817DEA6A1A}"/>
                </a:ext>
              </a:extLst>
            </p:cNvPr>
            <p:cNvSpPr/>
            <p:nvPr/>
          </p:nvSpPr>
          <p:spPr>
            <a:xfrm>
              <a:off x="862283" y="3599678"/>
              <a:ext cx="118696" cy="84156"/>
            </a:xfrm>
            <a:custGeom>
              <a:avLst/>
              <a:gdLst/>
              <a:ahLst/>
              <a:cxnLst/>
              <a:rect l="l" t="t" r="r" b="b"/>
              <a:pathLst>
                <a:path w="3732" h="2646" extrusionOk="0">
                  <a:moveTo>
                    <a:pt x="366" y="1"/>
                  </a:moveTo>
                  <a:cubicBezTo>
                    <a:pt x="332" y="1"/>
                    <a:pt x="299" y="9"/>
                    <a:pt x="274" y="24"/>
                  </a:cubicBezTo>
                  <a:cubicBezTo>
                    <a:pt x="0" y="250"/>
                    <a:pt x="36" y="679"/>
                    <a:pt x="346" y="858"/>
                  </a:cubicBezTo>
                  <a:cubicBezTo>
                    <a:pt x="3352" y="2574"/>
                    <a:pt x="3447" y="2644"/>
                    <a:pt x="3517" y="2644"/>
                  </a:cubicBezTo>
                  <a:cubicBezTo>
                    <a:pt x="3523" y="2644"/>
                    <a:pt x="3529" y="2644"/>
                    <a:pt x="3536" y="2644"/>
                  </a:cubicBezTo>
                  <a:cubicBezTo>
                    <a:pt x="3544" y="2645"/>
                    <a:pt x="3550" y="2645"/>
                    <a:pt x="3557" y="2645"/>
                  </a:cubicBezTo>
                  <a:cubicBezTo>
                    <a:pt x="3685" y="2645"/>
                    <a:pt x="3732" y="2436"/>
                    <a:pt x="3596" y="2346"/>
                  </a:cubicBezTo>
                  <a:lnTo>
                    <a:pt x="500" y="584"/>
                  </a:lnTo>
                  <a:cubicBezTo>
                    <a:pt x="381" y="524"/>
                    <a:pt x="381" y="358"/>
                    <a:pt x="465" y="286"/>
                  </a:cubicBezTo>
                  <a:cubicBezTo>
                    <a:pt x="536" y="227"/>
                    <a:pt x="536" y="119"/>
                    <a:pt x="500" y="60"/>
                  </a:cubicBezTo>
                  <a:cubicBezTo>
                    <a:pt x="465" y="18"/>
                    <a:pt x="414" y="1"/>
                    <a:pt x="3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>
            <a:spLocks noGrp="1"/>
          </p:cNvSpPr>
          <p:nvPr>
            <p:ph type="ctrTitle"/>
          </p:nvPr>
        </p:nvSpPr>
        <p:spPr>
          <a:xfrm>
            <a:off x="1070400" y="2730038"/>
            <a:ext cx="7003200" cy="9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6"/>
          <p:cNvSpPr txBox="1">
            <a:spLocks noGrp="1"/>
          </p:cNvSpPr>
          <p:nvPr>
            <p:ph type="subTitle" idx="1"/>
          </p:nvPr>
        </p:nvSpPr>
        <p:spPr>
          <a:xfrm>
            <a:off x="1491150" y="3573350"/>
            <a:ext cx="6161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5" name="Google Shape;2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91600" cy="470561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90;p56">
            <a:extLst>
              <a:ext uri="{FF2B5EF4-FFF2-40B4-BE49-F238E27FC236}">
                <a16:creationId xmlns:a16="http://schemas.microsoft.com/office/drawing/2014/main" id="{2E6FC1AD-C4AE-D94E-897A-BAF6A8FA4D73}"/>
              </a:ext>
            </a:extLst>
          </p:cNvPr>
          <p:cNvSpPr txBox="1">
            <a:spLocks/>
          </p:cNvSpPr>
          <p:nvPr/>
        </p:nvSpPr>
        <p:spPr>
          <a:xfrm>
            <a:off x="606287" y="417650"/>
            <a:ext cx="2530038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000" dirty="0">
                <a:solidFill>
                  <a:schemeClr val="accent1"/>
                </a:solidFill>
              </a:rPr>
              <a:t>Analysis of</a:t>
            </a:r>
          </a:p>
          <a:p>
            <a:pPr algn="l"/>
            <a:r>
              <a:rPr lang="en-US" sz="3000" dirty="0">
                <a:solidFill>
                  <a:schemeClr val="accent1"/>
                </a:solidFill>
              </a:rPr>
              <a:t>Frequency &amp; Severity of Accidents</a:t>
            </a:r>
          </a:p>
        </p:txBody>
      </p:sp>
      <p:cxnSp>
        <p:nvCxnSpPr>
          <p:cNvPr id="6" name="Google Shape;591;p56">
            <a:extLst>
              <a:ext uri="{FF2B5EF4-FFF2-40B4-BE49-F238E27FC236}">
                <a16:creationId xmlns:a16="http://schemas.microsoft.com/office/drawing/2014/main" id="{DDF54674-B857-EB42-8BB4-961EB1CF8498}"/>
              </a:ext>
            </a:extLst>
          </p:cNvPr>
          <p:cNvCxnSpPr/>
          <p:nvPr/>
        </p:nvCxnSpPr>
        <p:spPr>
          <a:xfrm>
            <a:off x="-6103" y="1360875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592;p56">
            <a:extLst>
              <a:ext uri="{FF2B5EF4-FFF2-40B4-BE49-F238E27FC236}">
                <a16:creationId xmlns:a16="http://schemas.microsoft.com/office/drawing/2014/main" id="{BB85812A-248A-2849-8D7F-F3A98394D9AD}"/>
              </a:ext>
            </a:extLst>
          </p:cNvPr>
          <p:cNvCxnSpPr/>
          <p:nvPr/>
        </p:nvCxnSpPr>
        <p:spPr>
          <a:xfrm>
            <a:off x="-6103" y="3565225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767675" y="367600"/>
            <a:ext cx="75453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 20 STATES WITH MOST CAR ACCIDENTS</a:t>
            </a:r>
            <a:endParaRPr dirty="0"/>
          </a:p>
        </p:txBody>
      </p:sp>
      <p:sp>
        <p:nvSpPr>
          <p:cNvPr id="4" name="Google Shape;246;p38">
            <a:extLst>
              <a:ext uri="{FF2B5EF4-FFF2-40B4-BE49-F238E27FC236}">
                <a16:creationId xmlns:a16="http://schemas.microsoft.com/office/drawing/2014/main" id="{073175C7-A68E-2148-B6C9-DE1B03C1FFC6}"/>
              </a:ext>
            </a:extLst>
          </p:cNvPr>
          <p:cNvSpPr txBox="1">
            <a:spLocks/>
          </p:cNvSpPr>
          <p:nvPr/>
        </p:nvSpPr>
        <p:spPr>
          <a:xfrm>
            <a:off x="7398326" y="1726289"/>
            <a:ext cx="1645921" cy="1094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pPr algn="l"/>
            <a:r>
              <a:rPr lang="en-US" sz="2800" dirty="0"/>
              <a:t>86% </a:t>
            </a:r>
          </a:p>
          <a:p>
            <a:pPr algn="l"/>
            <a:r>
              <a:rPr lang="en-US" sz="1600" dirty="0"/>
              <a:t>total US </a:t>
            </a:r>
          </a:p>
          <a:p>
            <a:pPr algn="l"/>
            <a:r>
              <a:rPr lang="en-US" sz="1600" dirty="0"/>
              <a:t>car accidents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925C7B-C67F-B84E-A991-401B7A554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744" y="1000028"/>
            <a:ext cx="5766512" cy="36413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6C99AC-4DA0-1141-A11B-69F6A6BA603E}"/>
              </a:ext>
            </a:extLst>
          </p:cNvPr>
          <p:cNvSpPr/>
          <p:nvPr/>
        </p:nvSpPr>
        <p:spPr>
          <a:xfrm>
            <a:off x="2926080" y="864070"/>
            <a:ext cx="411480" cy="290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067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35CBD0F-1D72-1546-8785-CE8A716CF7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88744" y="1000028"/>
            <a:ext cx="5766512" cy="3641325"/>
          </a:xfrm>
          <a:prstGeom prst="rect">
            <a:avLst/>
          </a:prstGeom>
        </p:spPr>
      </p:pic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767675" y="367600"/>
            <a:ext cx="75453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MONTHS UNDER STAY-AT-HOME ORDERS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E75190-2562-5C47-8891-0C29DB3E6296}"/>
              </a:ext>
            </a:extLst>
          </p:cNvPr>
          <p:cNvSpPr/>
          <p:nvPr/>
        </p:nvSpPr>
        <p:spPr>
          <a:xfrm>
            <a:off x="7390014" y="4004659"/>
            <a:ext cx="1433945" cy="7335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7F3113-1A78-0444-BFD2-15C830A14BFD}"/>
              </a:ext>
            </a:extLst>
          </p:cNvPr>
          <p:cNvSpPr/>
          <p:nvPr/>
        </p:nvSpPr>
        <p:spPr>
          <a:xfrm>
            <a:off x="7534451" y="4130389"/>
            <a:ext cx="91440" cy="91440"/>
          </a:xfrm>
          <a:prstGeom prst="rect">
            <a:avLst/>
          </a:prstGeom>
          <a:solidFill>
            <a:srgbClr val="026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4C8F9F-5181-CE4B-9CC1-839AD4152189}"/>
              </a:ext>
            </a:extLst>
          </p:cNvPr>
          <p:cNvSpPr/>
          <p:nvPr/>
        </p:nvSpPr>
        <p:spPr>
          <a:xfrm>
            <a:off x="7534451" y="4288331"/>
            <a:ext cx="91440" cy="91440"/>
          </a:xfrm>
          <a:prstGeom prst="rect">
            <a:avLst/>
          </a:prstGeom>
          <a:solidFill>
            <a:srgbClr val="0AC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B150BA-D7F8-2640-80C2-B4A6947EA1F4}"/>
              </a:ext>
            </a:extLst>
          </p:cNvPr>
          <p:cNvSpPr/>
          <p:nvPr/>
        </p:nvSpPr>
        <p:spPr>
          <a:xfrm>
            <a:off x="7534451" y="4446273"/>
            <a:ext cx="91440" cy="91440"/>
          </a:xfrm>
          <a:prstGeom prst="rect">
            <a:avLst/>
          </a:prstGeom>
          <a:solidFill>
            <a:srgbClr val="B3DF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03A6DB-4688-6945-9312-5B478A09CB9B}"/>
              </a:ext>
            </a:extLst>
          </p:cNvPr>
          <p:cNvSpPr txBox="1"/>
          <p:nvPr/>
        </p:nvSpPr>
        <p:spPr>
          <a:xfrm>
            <a:off x="7631084" y="4072197"/>
            <a:ext cx="109728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~3 months or more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107BF1-C2FE-3449-8BDE-B43004FBD7A1}"/>
              </a:ext>
            </a:extLst>
          </p:cNvPr>
          <p:cNvSpPr txBox="1"/>
          <p:nvPr/>
        </p:nvSpPr>
        <p:spPr>
          <a:xfrm>
            <a:off x="7628212" y="4226328"/>
            <a:ext cx="109728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~2 months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D3EE18-5770-CF4A-A04D-49B8C60479A8}"/>
              </a:ext>
            </a:extLst>
          </p:cNvPr>
          <p:cNvSpPr txBox="1"/>
          <p:nvPr/>
        </p:nvSpPr>
        <p:spPr>
          <a:xfrm>
            <a:off x="7628212" y="4396044"/>
            <a:ext cx="109728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~1 month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DD7881-4AEA-7A48-86AD-ED71EED8692B}"/>
              </a:ext>
            </a:extLst>
          </p:cNvPr>
          <p:cNvSpPr/>
          <p:nvPr/>
        </p:nvSpPr>
        <p:spPr>
          <a:xfrm>
            <a:off x="2926080" y="864070"/>
            <a:ext cx="411480" cy="290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474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8E03E13-FA5E-EE4D-9076-5E0F22EC80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88744" y="1000028"/>
            <a:ext cx="5766512" cy="3641325"/>
          </a:xfrm>
          <a:prstGeom prst="rect">
            <a:avLst/>
          </a:prstGeom>
        </p:spPr>
      </p:pic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767675" y="367600"/>
            <a:ext cx="75453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POLITICAL LEANING</a:t>
            </a:r>
            <a:endParaRPr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DC034C-8410-7E4A-927C-29B1EB2666D4}"/>
              </a:ext>
            </a:extLst>
          </p:cNvPr>
          <p:cNvSpPr/>
          <p:nvPr/>
        </p:nvSpPr>
        <p:spPr>
          <a:xfrm>
            <a:off x="7423265" y="2989789"/>
            <a:ext cx="1605397" cy="2032331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CA9DCC-B242-4F49-B1EF-89BA6C8F0BDC}"/>
              </a:ext>
            </a:extLst>
          </p:cNvPr>
          <p:cNvSpPr/>
          <p:nvPr/>
        </p:nvSpPr>
        <p:spPr>
          <a:xfrm>
            <a:off x="7567703" y="3407181"/>
            <a:ext cx="91440" cy="91440"/>
          </a:xfrm>
          <a:prstGeom prst="rect">
            <a:avLst/>
          </a:prstGeom>
          <a:solidFill>
            <a:srgbClr val="0371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37CB5D-4AA4-6E4B-B93B-5579F644E8AA}"/>
              </a:ext>
            </a:extLst>
          </p:cNvPr>
          <p:cNvSpPr/>
          <p:nvPr/>
        </p:nvSpPr>
        <p:spPr>
          <a:xfrm>
            <a:off x="7567703" y="3729992"/>
            <a:ext cx="91440" cy="91440"/>
          </a:xfrm>
          <a:prstGeom prst="rect">
            <a:avLst/>
          </a:prstGeom>
          <a:solidFill>
            <a:srgbClr val="73A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7D4DA0-24DB-BA4B-975F-4DBBA8ACB6C7}"/>
              </a:ext>
            </a:extLst>
          </p:cNvPr>
          <p:cNvSpPr/>
          <p:nvPr/>
        </p:nvSpPr>
        <p:spPr>
          <a:xfrm>
            <a:off x="7567703" y="4077742"/>
            <a:ext cx="91440" cy="91440"/>
          </a:xfrm>
          <a:prstGeom prst="rect">
            <a:avLst/>
          </a:prstGeom>
          <a:solidFill>
            <a:srgbClr val="984D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0F4518-2A6A-5949-8034-FC3FCA730664}"/>
              </a:ext>
            </a:extLst>
          </p:cNvPr>
          <p:cNvSpPr/>
          <p:nvPr/>
        </p:nvSpPr>
        <p:spPr>
          <a:xfrm>
            <a:off x="7567703" y="4433805"/>
            <a:ext cx="91440" cy="91440"/>
          </a:xfrm>
          <a:prstGeom prst="rect">
            <a:avLst/>
          </a:prstGeom>
          <a:solidFill>
            <a:srgbClr val="D66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A04D15-785C-8E4E-A72B-4A5A3E5DE5C2}"/>
              </a:ext>
            </a:extLst>
          </p:cNvPr>
          <p:cNvSpPr txBox="1"/>
          <p:nvPr/>
        </p:nvSpPr>
        <p:spPr>
          <a:xfrm>
            <a:off x="7655722" y="3340677"/>
            <a:ext cx="137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States carried by the Democrats in all four elections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295D96-1D9F-8F4B-AF71-740BB89AA23A}"/>
              </a:ext>
            </a:extLst>
          </p:cNvPr>
          <p:cNvSpPr txBox="1"/>
          <p:nvPr/>
        </p:nvSpPr>
        <p:spPr>
          <a:xfrm>
            <a:off x="7655722" y="3655099"/>
            <a:ext cx="137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States carried by the Democrats in 3 of the 4 elections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88366-3AFA-AC40-80A6-A9E2DE0D07AD}"/>
              </a:ext>
            </a:extLst>
          </p:cNvPr>
          <p:cNvSpPr txBox="1"/>
          <p:nvPr/>
        </p:nvSpPr>
        <p:spPr>
          <a:xfrm>
            <a:off x="7484270" y="3026734"/>
            <a:ext cx="1434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Results of the 2004, 2008, 2012, and 2016 presidential elections: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48226B-D73B-9D4B-8A7E-BEB062644F2B}"/>
              </a:ext>
            </a:extLst>
          </p:cNvPr>
          <p:cNvSpPr txBox="1"/>
          <p:nvPr/>
        </p:nvSpPr>
        <p:spPr>
          <a:xfrm>
            <a:off x="7655720" y="3997588"/>
            <a:ext cx="137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latin typeface="Arial" panose="020B0604020202020204" pitchFamily="34" charset="0"/>
              </a:rPr>
              <a:t>States carried by each party twice in the four elections</a:t>
            </a:r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FDA80B-D616-D540-A8F6-BA41AC601CD4}"/>
              </a:ext>
            </a:extLst>
          </p:cNvPr>
          <p:cNvSpPr txBox="1"/>
          <p:nvPr/>
        </p:nvSpPr>
        <p:spPr>
          <a:xfrm>
            <a:off x="7655720" y="4367401"/>
            <a:ext cx="137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States carried by the Republicans in three of the four elections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E1D442-B983-464E-9C34-1ECAE796E88B}"/>
              </a:ext>
            </a:extLst>
          </p:cNvPr>
          <p:cNvSpPr txBox="1"/>
          <p:nvPr/>
        </p:nvSpPr>
        <p:spPr>
          <a:xfrm>
            <a:off x="7655719" y="4712024"/>
            <a:ext cx="137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States carried by the Republicans in all four elections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85381D-3EAE-2A43-8B76-F8C9F06B91E4}"/>
              </a:ext>
            </a:extLst>
          </p:cNvPr>
          <p:cNvSpPr/>
          <p:nvPr/>
        </p:nvSpPr>
        <p:spPr>
          <a:xfrm>
            <a:off x="7567703" y="4781554"/>
            <a:ext cx="91440" cy="91440"/>
          </a:xfrm>
          <a:prstGeom prst="rect">
            <a:avLst/>
          </a:prstGeom>
          <a:solidFill>
            <a:srgbClr val="B11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D56B27-2BB3-3C49-8621-ECB1C122D31A}"/>
              </a:ext>
            </a:extLst>
          </p:cNvPr>
          <p:cNvSpPr/>
          <p:nvPr/>
        </p:nvSpPr>
        <p:spPr>
          <a:xfrm>
            <a:off x="2926080" y="864070"/>
            <a:ext cx="411480" cy="290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0937"/>
      </p:ext>
    </p:extLst>
  </p:cSld>
  <p:clrMapOvr>
    <a:masterClrMapping/>
  </p:clrMapOvr>
</p:sld>
</file>

<file path=ppt/theme/theme1.xml><?xml version="1.0" encoding="utf-8"?>
<a:theme xmlns:a="http://schemas.openxmlformats.org/drawingml/2006/main" name="Transport App Pitch Deck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5B961"/>
      </a:accent1>
      <a:accent2>
        <a:srgbClr val="D7D7D7"/>
      </a:accent2>
      <a:accent3>
        <a:srgbClr val="BF9000"/>
      </a:accent3>
      <a:accent4>
        <a:srgbClr val="FFE599"/>
      </a:accent4>
      <a:accent5>
        <a:srgbClr val="999999"/>
      </a:accent5>
      <a:accent6>
        <a:srgbClr val="666666"/>
      </a:accent6>
      <a:hlink>
        <a:srgbClr val="F8FA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2810</TotalTime>
  <Words>877</Words>
  <Application>Microsoft Macintosh PowerPoint</Application>
  <PresentationFormat>On-screen Show (16:9)</PresentationFormat>
  <Paragraphs>247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Montserrat</vt:lpstr>
      <vt:lpstr>Montserrat ExtraLight</vt:lpstr>
      <vt:lpstr>Montserrat Black</vt:lpstr>
      <vt:lpstr>Arial</vt:lpstr>
      <vt:lpstr>Montserrat Thin</vt:lpstr>
      <vt:lpstr>Transport App Pitch Deck by Slidesgo</vt:lpstr>
      <vt:lpstr>COVID-19’s IMPACT ON  CAR ACCIDENTS  IN THE USA</vt:lpstr>
      <vt:lpstr>01</vt:lpstr>
      <vt:lpstr>BACKGROUND</vt:lpstr>
      <vt:lpstr>THE QUESTION</vt:lpstr>
      <vt:lpstr>METHODOLOGY</vt:lpstr>
      <vt:lpstr>PowerPoint Presentation</vt:lpstr>
      <vt:lpstr>TOP 20 STATES WITH MOST CAR ACCIDENTS</vt:lpstr>
      <vt:lpstr>MONTHS UNDER STAY-AT-HOME ORDERS</vt:lpstr>
      <vt:lpstr>POLITICAL LEANING</vt:lpstr>
      <vt:lpstr>AVERAGE SEVERITY RANK FOR TOP 20 STATES* ACTUAL ‘STAY-HOME’ PERIOD 2020 COMPARED TO EQUIVALENT PERIOD YEARS PRIOR</vt:lpstr>
      <vt:lpstr>AVERAGE SEVERITY RANK FOR TOP 20 STATES* ACTUAL ‘STAY-HOME’ PERIOD 2020 COMPARED TO EQUIVALENT PERIOD YEARS PRIOR</vt:lpstr>
      <vt:lpstr>CALIFORNIA</vt:lpstr>
      <vt:lpstr>CALIFORNIA</vt:lpstr>
      <vt:lpstr>FREQUENCY OF CAR ACCIDENTS FOR TOP 20 STATES ACTUAL ‘STAY-HOME’ PERIOD 2020 COMPARED TO EQUIVALENT PERIOD YEARS PRIOR</vt:lpstr>
      <vt:lpstr>FREQUENCY OF CAR ACCIDENTS FOR TOP 20 STATES ACTUAL ‘STAY-HOME’ PERIOD 2020 COMPARED TO EQUIVALENT PERIOD YEARS PRIOR</vt:lpstr>
      <vt:lpstr>CALIFORNIA</vt:lpstr>
      <vt:lpstr>CALIFORNIA</vt:lpstr>
      <vt:lpstr>PowerPoint Presentation</vt:lpstr>
      <vt:lpstr>VARIABLES FOR PREDICTING SEVERITY RANK</vt:lpstr>
      <vt:lpstr>THE ‘BEST’ MODEL :</vt:lpstr>
      <vt:lpstr>VARIABLES’ IMPACT ON SEVERITY OF CAR ACCIDENT</vt:lpstr>
      <vt:lpstr>VARIABLES’ IMPACT ON SEVERITY OF CAR ACCIDENT</vt:lpstr>
      <vt:lpstr>VARIABLES’ IMPACT ON SEVERITY OF CAR ACCIDENT</vt:lpstr>
      <vt:lpstr>VARIABLES’ IMPACT ON SEVERITY OF CAR ACCIDENT</vt:lpstr>
      <vt:lpstr>SUMMARY OF FINDINGS</vt:lpstr>
      <vt:lpstr>FUTURE OPPORTUNITIES</vt:lpstr>
      <vt:lpstr>THANK YOU  Any Questions?</vt:lpstr>
      <vt:lpstr>PowerPoint Presentation</vt:lpstr>
      <vt:lpstr>[HEADLINE]</vt:lpstr>
      <vt:lpstr>[HEADLINE]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COVID-19’s IMPACT ON  CAR ACCIDENTS  IN THE USA</dc:title>
  <cp:lastModifiedBy>Celina Plaza</cp:lastModifiedBy>
  <cp:revision>61</cp:revision>
  <dcterms:modified xsi:type="dcterms:W3CDTF">2020-09-09T01:52:24Z</dcterms:modified>
</cp:coreProperties>
</file>